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7" r:id="rId4"/>
    <p:sldId id="259" r:id="rId5"/>
    <p:sldId id="260" r:id="rId6"/>
    <p:sldId id="261" r:id="rId7"/>
    <p:sldId id="262" r:id="rId8"/>
    <p:sldId id="267" r:id="rId9"/>
    <p:sldId id="265" r:id="rId10"/>
    <p:sldId id="263" r:id="rId11"/>
    <p:sldId id="264" r:id="rId12"/>
    <p:sldId id="268" r:id="rId13"/>
    <p:sldId id="269" r:id="rId14"/>
    <p:sldId id="270" r:id="rId15"/>
    <p:sldId id="271" r:id="rId16"/>
    <p:sldId id="273" r:id="rId17"/>
    <p:sldId id="274" r:id="rId18"/>
    <p:sldId id="272" r:id="rId19"/>
    <p:sldId id="275" r:id="rId20"/>
    <p:sldId id="276" r:id="rId21"/>
    <p:sldId id="277" r:id="rId22"/>
    <p:sldId id="278" r:id="rId23"/>
    <p:sldId id="279"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58" y="2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5/28/2023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5/28/2023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5/28/2023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5/28/2023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5/28/2023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5/28/2023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5/28/2023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5/28/2023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5/28/2023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5/28/2023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5/28/2023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5/28/2023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5/28/2023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5/28/2023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5/28/2023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5/28/2023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1" eaLnBrk="1" latinLnBrk="0" hangingPunct="1">
        <a:spcBef>
          <a:spcPct val="0"/>
        </a:spcBef>
        <a:buNone/>
        <a:defRPr sz="4200" b="0" i="0" kern="1200">
          <a:solidFill>
            <a:schemeClr val="tx2"/>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342900" indent="-3429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r" defTabSz="457200" rtl="1"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18.png"/><Relationship Id="rId4" Type="http://schemas.openxmlformats.org/officeDocument/2006/relationships/image" Target="../media/image17.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mdpi.com/" TargetMode="External"/><Relationship Id="rId2" Type="http://schemas.openxmlformats.org/officeDocument/2006/relationships/hyperlink" Target="https://developersbreach.com/convolution-neural-network-deep-learning/" TargetMode="External"/><Relationship Id="rId1" Type="http://schemas.openxmlformats.org/officeDocument/2006/relationships/slideLayout" Target="../slideLayouts/slideLayout3.xml"/><Relationship Id="rId5" Type="http://schemas.openxmlformats.org/officeDocument/2006/relationships/hyperlink" Target="https://www.dovepress.com/journal-of-hepatocellular-carcinoma-journal" TargetMode="External"/><Relationship Id="rId4" Type="http://schemas.openxmlformats.org/officeDocument/2006/relationships/hyperlink" Target="https://www.ncbi.nlm.nih.gov/pmc/about/authorm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673525"/>
            <a:ext cx="8825658" cy="2398143"/>
          </a:xfrm>
        </p:spPr>
        <p:txBody>
          <a:bodyPr/>
          <a:lstStyle/>
          <a:p>
            <a:pPr algn="ctr"/>
            <a:r>
              <a:rPr lang="fa-IR" b="1" dirty="0" smtClean="0"/>
              <a:t>بسم الله الرحمن الرحیم</a:t>
            </a:r>
            <a:endParaRPr lang="fa-IR" b="1" dirty="0"/>
          </a:p>
        </p:txBody>
      </p:sp>
    </p:spTree>
    <p:extLst>
      <p:ext uri="{BB962C8B-B14F-4D97-AF65-F5344CB8AC3E}">
        <p14:creationId xmlns:p14="http://schemas.microsoft.com/office/powerpoint/2010/main" val="12675973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b="1" dirty="0" smtClean="0"/>
              <a:t>انتشار پوزیترون و فرایند نابودی زوج</a:t>
            </a:r>
            <a:endParaRPr lang="fa-IR" b="1" dirty="0"/>
          </a:p>
        </p:txBody>
      </p:sp>
      <p:sp>
        <p:nvSpPr>
          <p:cNvPr id="3" name="Content Placeholder 2"/>
          <p:cNvSpPr>
            <a:spLocks noGrp="1"/>
          </p:cNvSpPr>
          <p:nvPr>
            <p:ph idx="1"/>
          </p:nvPr>
        </p:nvSpPr>
        <p:spPr>
          <a:xfrm>
            <a:off x="1103312" y="1319842"/>
            <a:ext cx="8946541" cy="4928557"/>
          </a:xfrm>
        </p:spPr>
        <p:txBody>
          <a:bodyPr/>
          <a:lstStyle/>
          <a:p>
            <a:r>
              <a:rPr lang="fa-IR" b="1" dirty="0"/>
              <a:t>پس از واپاشی رادیونوکلیید در بافت هدف ( در اینجا ما فلوءور با عدد اتمی 18 را در نظر میگیریم) پروتون اضافی موجود در فلوییور با الکترون موجود در بافت هدف ترکیب شده و پدیده نابودی زوج برای انها اتفاق می افتد </a:t>
            </a:r>
            <a:r>
              <a:rPr lang="fa-IR" b="1" dirty="0" smtClean="0"/>
              <a:t> که در ادامه این فرایند دو فوتون گاما در دو جهت مخالف ساطع می گردند که پس از عبور از بافت بدن توسط اشکار ساز ها به دام  می افتند 0اما </a:t>
            </a:r>
            <a:r>
              <a:rPr lang="fa-IR" b="1" dirty="0"/>
              <a:t>مسئله اینجاست که این پوزیترون قبل از فرایند نابودی یک مسافتی را طی می کند و این باعث ایجاد یک بلور شدگی در تصویر می شود0</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7215" y="3347049"/>
            <a:ext cx="4347714" cy="2901349"/>
          </a:xfrm>
          <a:prstGeom prst="rect">
            <a:avLst/>
          </a:prstGeom>
        </p:spPr>
      </p:pic>
    </p:spTree>
    <p:extLst>
      <p:ext uri="{BB962C8B-B14F-4D97-AF65-F5344CB8AC3E}">
        <p14:creationId xmlns:p14="http://schemas.microsoft.com/office/powerpoint/2010/main" val="2156568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4137" y="707367"/>
            <a:ext cx="5865962" cy="5589917"/>
          </a:xfrm>
          <a:prstGeom prst="rect">
            <a:avLst/>
          </a:prstGeom>
        </p:spPr>
      </p:pic>
    </p:spTree>
    <p:extLst>
      <p:ext uri="{BB962C8B-B14F-4D97-AF65-F5344CB8AC3E}">
        <p14:creationId xmlns:p14="http://schemas.microsoft.com/office/powerpoint/2010/main" val="3248331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577970"/>
            <a:ext cx="8825658" cy="1268083"/>
          </a:xfrm>
        </p:spPr>
        <p:txBody>
          <a:bodyPr/>
          <a:lstStyle/>
          <a:p>
            <a:pPr algn="ctr"/>
            <a:r>
              <a:rPr lang="fa-IR" sz="4400" b="1" dirty="0" smtClean="0"/>
              <a:t>مدل سازی و افزایش کیفیت تصویر</a:t>
            </a:r>
            <a:br>
              <a:rPr lang="fa-IR" sz="4400" b="1" dirty="0" smtClean="0"/>
            </a:br>
            <a:r>
              <a:rPr lang="fa-IR" sz="4400" b="1" dirty="0" smtClean="0"/>
              <a:t> </a:t>
            </a:r>
            <a:endParaRPr lang="fa-IR" sz="4400" b="1" dirty="0"/>
          </a:p>
        </p:txBody>
      </p:sp>
      <p:sp>
        <p:nvSpPr>
          <p:cNvPr id="3" name="Subtitle 2"/>
          <p:cNvSpPr>
            <a:spLocks noGrp="1"/>
          </p:cNvSpPr>
          <p:nvPr>
            <p:ph type="subTitle" idx="1"/>
          </p:nvPr>
        </p:nvSpPr>
        <p:spPr>
          <a:xfrm>
            <a:off x="1154955" y="1751162"/>
            <a:ext cx="8825658" cy="3887638"/>
          </a:xfrm>
        </p:spPr>
        <p:txBody>
          <a:bodyPr/>
          <a:lstStyle/>
          <a:p>
            <a:pPr algn="ctr"/>
            <a:r>
              <a:rPr lang="fa-IR" b="1" dirty="0">
                <a:solidFill>
                  <a:schemeClr val="tx1"/>
                </a:solidFill>
              </a:rPr>
              <a:t>در بخش پیشین توضیح داده شد که چه عواملی بر کیفیت تصویر </a:t>
            </a:r>
            <a:r>
              <a:rPr lang="en-US" b="1" dirty="0" smtClean="0">
                <a:solidFill>
                  <a:schemeClr val="tx1"/>
                </a:solidFill>
              </a:rPr>
              <a:t> pet  </a:t>
            </a:r>
            <a:r>
              <a:rPr lang="fa-IR" b="1" dirty="0">
                <a:solidFill>
                  <a:schemeClr val="tx1"/>
                </a:solidFill>
              </a:rPr>
              <a:t>اثرگذار هستند0و برای هر کدام از انها راه حل هایی توصیه شد0اما در این </a:t>
            </a:r>
            <a:r>
              <a:rPr lang="fa-IR" b="1" dirty="0" smtClean="0">
                <a:solidFill>
                  <a:schemeClr val="tx1"/>
                </a:solidFill>
              </a:rPr>
              <a:t>جا ما </a:t>
            </a:r>
            <a:r>
              <a:rPr lang="fa-IR" b="1" dirty="0">
                <a:solidFill>
                  <a:schemeClr val="tx1"/>
                </a:solidFill>
              </a:rPr>
              <a:t>قصد داریم به مشکل مسافت طی شده توسط پوزیترون قبل از نابودی بپردازیم 0 ضمن که این که یک روش پایه و اصولی را در ان برسی می کنیم </a:t>
            </a:r>
          </a:p>
        </p:txBody>
      </p:sp>
      <p:pic>
        <p:nvPicPr>
          <p:cNvPr id="12" name="Picture 11"/>
          <p:cNvPicPr>
            <a:picLocks noChangeAspect="1"/>
          </p:cNvPicPr>
          <p:nvPr/>
        </p:nvPicPr>
        <p:blipFill>
          <a:blip r:embed="rId2"/>
          <a:stretch>
            <a:fillRect/>
          </a:stretch>
        </p:blipFill>
        <p:spPr>
          <a:xfrm>
            <a:off x="2777795" y="3217654"/>
            <a:ext cx="6429375" cy="3238500"/>
          </a:xfrm>
          <a:prstGeom prst="rect">
            <a:avLst/>
          </a:prstGeom>
        </p:spPr>
      </p:pic>
    </p:spTree>
    <p:extLst>
      <p:ext uri="{BB962C8B-B14F-4D97-AF65-F5344CB8AC3E}">
        <p14:creationId xmlns:p14="http://schemas.microsoft.com/office/powerpoint/2010/main" val="1200784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3" y="362310"/>
            <a:ext cx="3401064" cy="1173192"/>
          </a:xfrm>
        </p:spPr>
        <p:txBody>
          <a:bodyPr/>
          <a:lstStyle/>
          <a:p>
            <a:pPr algn="ctr"/>
            <a:r>
              <a:rPr lang="fa-IR" sz="4000" b="1" dirty="0" smtClean="0"/>
              <a:t>مونت کارلو </a:t>
            </a:r>
            <a:endParaRPr lang="fa-IR" sz="4000" b="1" dirty="0"/>
          </a:p>
        </p:txBody>
      </p:sp>
      <p:sp>
        <p:nvSpPr>
          <p:cNvPr id="4" name="Text Placeholder 3"/>
          <p:cNvSpPr>
            <a:spLocks noGrp="1"/>
          </p:cNvSpPr>
          <p:nvPr>
            <p:ph type="body" sz="half" idx="2"/>
          </p:nvPr>
        </p:nvSpPr>
        <p:spPr>
          <a:xfrm>
            <a:off x="1154954" y="1682151"/>
            <a:ext cx="3658586" cy="5055079"/>
          </a:xfrm>
        </p:spPr>
        <p:txBody>
          <a:bodyPr>
            <a:noAutofit/>
          </a:bodyPr>
          <a:lstStyle/>
          <a:p>
            <a:r>
              <a:rPr lang="fa-IR" sz="1600" b="1" dirty="0"/>
              <a:t>شبیه سازی مونت کارلو یک روش موثر برای ارزیابی ، بازسازی تصاویر </a:t>
            </a:r>
            <a:r>
              <a:rPr lang="en-US" sz="1600" b="1" dirty="0"/>
              <a:t>PET  </a:t>
            </a:r>
            <a:r>
              <a:rPr lang="fa-IR" sz="1600" b="1" dirty="0"/>
              <a:t>می باشد0 زیرا در هنگام مطالعه بافت بدن و فرایند های بیو شیمیایی ما با محدودیت ها و تاثیرات سایر قسمت ها بر یکدیگر مواجه هستیم که این مهم در روند تشخیص و البته درمان برای ما مشکل افرین خواهد بود . شبیه سازی مونت کارلو ممکن است در این زمینه مفید باشد زیرا سیستم </a:t>
            </a:r>
            <a:r>
              <a:rPr lang="en-US" sz="1600" b="1" dirty="0"/>
              <a:t>PET </a:t>
            </a:r>
            <a:r>
              <a:rPr lang="fa-IR" sz="1600" b="1" dirty="0"/>
              <a:t>می تواند در آن تکرار شودوسیلیکون و پارامترهای سخت </a:t>
            </a:r>
            <a:r>
              <a:rPr lang="fa-IR" sz="1600" b="1" dirty="0" smtClean="0"/>
              <a:t>تنظیم را  </a:t>
            </a:r>
            <a:r>
              <a:rPr lang="fa-IR" sz="1600" b="1" dirty="0"/>
              <a:t>به راحتی می </a:t>
            </a:r>
            <a:r>
              <a:rPr lang="fa-IR" sz="1600" b="1" dirty="0" smtClean="0"/>
              <a:t>توانبا ان  </a:t>
            </a:r>
            <a:r>
              <a:rPr lang="fa-IR" sz="1600" b="1" dirty="0"/>
              <a:t>تغییر داد  . ضمن این که شبیه سازی </a:t>
            </a:r>
            <a:r>
              <a:rPr lang="en-US" sz="1600" b="1" dirty="0"/>
              <a:t>MC </a:t>
            </a:r>
            <a:r>
              <a:rPr lang="fa-IR" sz="1600" b="1" dirty="0"/>
              <a:t>به تنهایی می تواند برای استخراج برخی از پارامترهای مورد علاقه برای بهینه سازی سیستم </a:t>
            </a:r>
            <a:r>
              <a:rPr lang="en-US" sz="1600" b="1" dirty="0"/>
              <a:t>PET </a:t>
            </a:r>
            <a:r>
              <a:rPr lang="fa-IR" sz="1600" b="1" dirty="0"/>
              <a:t>استفاده شود 0 ترکیب پیش‌بینی‌های شبیه‌سازی‌شده </a:t>
            </a:r>
            <a:r>
              <a:rPr lang="en-US" sz="1600" b="1" dirty="0"/>
              <a:t>MC </a:t>
            </a:r>
            <a:r>
              <a:rPr lang="fa-IR" sz="1600" b="1" dirty="0"/>
              <a:t>و یک نرم‌افزار بازسازی آفلاین امکان یک شبیه‌سازی کامل را فراهم می‌کند</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21155" y="1535501"/>
            <a:ext cx="5195888" cy="3890513"/>
          </a:xfrm>
        </p:spPr>
      </p:pic>
    </p:spTree>
    <p:extLst>
      <p:ext uri="{BB962C8B-B14F-4D97-AF65-F5344CB8AC3E}">
        <p14:creationId xmlns:p14="http://schemas.microsoft.com/office/powerpoint/2010/main" val="3544313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1"/>
            <a:ext cx="8825660" cy="948906"/>
          </a:xfrm>
        </p:spPr>
        <p:txBody>
          <a:bodyPr/>
          <a:lstStyle/>
          <a:p>
            <a:pPr algn="ctr"/>
            <a:r>
              <a:rPr lang="fa-IR" b="1" dirty="0" smtClean="0"/>
              <a:t>شبکه عصبی مصنوعی</a:t>
            </a:r>
            <a:endParaRPr lang="fa-IR" b="1" dirty="0"/>
          </a:p>
        </p:txBody>
      </p:sp>
      <p:sp>
        <p:nvSpPr>
          <p:cNvPr id="3" name="Text Placeholder 2"/>
          <p:cNvSpPr>
            <a:spLocks noGrp="1"/>
          </p:cNvSpPr>
          <p:nvPr>
            <p:ph type="body" idx="1"/>
          </p:nvPr>
        </p:nvSpPr>
        <p:spPr>
          <a:xfrm>
            <a:off x="1267098" y="1061048"/>
            <a:ext cx="8825659" cy="3446672"/>
          </a:xfrm>
        </p:spPr>
        <p:txBody>
          <a:bodyPr/>
          <a:lstStyle/>
          <a:p>
            <a:pPr algn="ctr"/>
            <a:r>
              <a:rPr lang="fa-IR" b="1" dirty="0">
                <a:solidFill>
                  <a:schemeClr val="tx1"/>
                </a:solidFill>
              </a:rPr>
              <a:t>الگوریتم‌های یادگیری عمیق از ساختارهای لایه‌ای با نام شبکه‌های عصبی استفاده می‌کنند تا بر اساس تجزیه و تحلیل داده‌ها، برای گرفتن تصمیم خاصی، رفتار انسان را تقلید کنند. طرح این ساختار لایه‌ای، برگرفته از ساختار مغز انسان است. همانطور که مغز انسان به شناسایی الگوهای مختلف داده‌ها و دسته‌بندی انواع اطلاعات می‌پردازد، می‌توان شبکه‌های عصبی را به شیوه‌ای مشابه با رفتار مغز انسان آموزش داد تا به تشخیص الگوها بپردازند و دسته‌بندی داده‌ها را انجام دهند</a:t>
            </a:r>
            <a:r>
              <a:rPr lang="fa-IR" dirty="0">
                <a:solidFill>
                  <a:schemeClr val="tx1"/>
                </a:solidFill>
              </a:rPr>
              <a:t>. به عبارت دیگر، زمانی که </a:t>
            </a:r>
            <a:r>
              <a:rPr lang="fa-IR" b="1" dirty="0">
                <a:solidFill>
                  <a:schemeClr val="tx1"/>
                </a:solidFill>
              </a:rPr>
              <a:t>مغز انسان با اطلاعات جدیدی روبه‌رو می‌شود، در تلاش است این اطلاعات را با مفاهیم قبلی و شناخته شده خود مقایسه کند تا به درک بهتر اطلاعات جدید برسد. هدف شبکه‌های عصبی نیز تشخیص الگوها و دسته‌بندی اطلاعات جدید بر پایه دانش قبلی خود است تمامی داده‌های دنیای واقعی نظیر تصاویر، صوت و متن باید به بردارهای عددی تبدیل شوند و به عنوان ورودی، در اختیار شبکه عصبی قرار می‌گیرد تا مدل هوش مصنوعی بتواند آن‌ها را درک کند.</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651" y="4248927"/>
            <a:ext cx="4882551" cy="2065608"/>
          </a:xfrm>
          <a:prstGeom prst="rect">
            <a:avLst/>
          </a:prstGeom>
        </p:spPr>
      </p:pic>
    </p:spTree>
    <p:extLst>
      <p:ext uri="{BB962C8B-B14F-4D97-AF65-F5344CB8AC3E}">
        <p14:creationId xmlns:p14="http://schemas.microsoft.com/office/powerpoint/2010/main" val="93464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6" y="595223"/>
            <a:ext cx="8825657" cy="1104181"/>
          </a:xfrm>
        </p:spPr>
        <p:txBody>
          <a:bodyPr/>
          <a:lstStyle/>
          <a:p>
            <a:pPr algn="ctr"/>
            <a:r>
              <a:rPr lang="fa-IR" b="1" dirty="0" smtClean="0"/>
              <a:t>شبکه عصبی مصنوعی</a:t>
            </a:r>
            <a:endParaRPr lang="fa-IR" b="1" dirty="0"/>
          </a:p>
        </p:txBody>
      </p:sp>
      <p:sp>
        <p:nvSpPr>
          <p:cNvPr id="3" name="Text Placeholder 2"/>
          <p:cNvSpPr>
            <a:spLocks noGrp="1"/>
          </p:cNvSpPr>
          <p:nvPr>
            <p:ph type="body" idx="1"/>
          </p:nvPr>
        </p:nvSpPr>
        <p:spPr>
          <a:xfrm>
            <a:off x="1085944" y="1923691"/>
            <a:ext cx="8825658" cy="4219934"/>
          </a:xfrm>
        </p:spPr>
        <p:txBody>
          <a:bodyPr>
            <a:normAutofit/>
          </a:bodyPr>
          <a:lstStyle/>
          <a:p>
            <a:pPr algn="r"/>
            <a:r>
              <a:rPr lang="fa-IR" b="1" dirty="0" smtClean="0">
                <a:solidFill>
                  <a:schemeClr val="tx1"/>
                </a:solidFill>
              </a:rPr>
              <a:t>1) ورودی </a:t>
            </a:r>
            <a:r>
              <a:rPr lang="fa-IR" b="1" dirty="0">
                <a:solidFill>
                  <a:schemeClr val="tx1"/>
                </a:solidFill>
              </a:rPr>
              <a:t>داده های تصویر به شبکه عصبی کانولوشن </a:t>
            </a:r>
            <a:r>
              <a:rPr lang="fa-IR" b="1" dirty="0" smtClean="0">
                <a:solidFill>
                  <a:schemeClr val="tx1"/>
                </a:solidFill>
              </a:rPr>
              <a:t>با </a:t>
            </a:r>
            <a:r>
              <a:rPr lang="fa-IR" b="1" dirty="0">
                <a:solidFill>
                  <a:schemeClr val="tx1"/>
                </a:solidFill>
              </a:rPr>
              <a:t>کمک مقادیر پیکسل تصویر در لایه کانولوشن پردازش </a:t>
            </a:r>
            <a:r>
              <a:rPr lang="fa-IR" b="1" dirty="0" smtClean="0">
                <a:solidFill>
                  <a:schemeClr val="tx1"/>
                </a:solidFill>
              </a:rPr>
              <a:t>می </a:t>
            </a:r>
            <a:r>
              <a:rPr lang="fa-IR" b="1" dirty="0">
                <a:solidFill>
                  <a:schemeClr val="tx1"/>
                </a:solidFill>
              </a:rPr>
              <a:t>شود</a:t>
            </a:r>
            <a:r>
              <a:rPr lang="fa-IR" dirty="0" smtClean="0"/>
              <a:t>.</a:t>
            </a:r>
          </a:p>
          <a:p>
            <a:pPr algn="r"/>
            <a:r>
              <a:rPr lang="fa-IR" b="1" dirty="0" smtClean="0">
                <a:solidFill>
                  <a:schemeClr val="tx1"/>
                </a:solidFill>
              </a:rPr>
              <a:t>2) فیلترهایی </a:t>
            </a:r>
            <a:r>
              <a:rPr lang="fa-IR" b="1" dirty="0">
                <a:solidFill>
                  <a:schemeClr val="tx1"/>
                </a:solidFill>
              </a:rPr>
              <a:t>تولید می‌شوند که </a:t>
            </a:r>
            <a:r>
              <a:rPr lang="fa-IR" b="1" dirty="0" smtClean="0">
                <a:solidFill>
                  <a:schemeClr val="tx1"/>
                </a:solidFill>
              </a:rPr>
              <a:t>کانولوشن‌هایی را </a:t>
            </a:r>
            <a:r>
              <a:rPr lang="fa-IR" b="1" dirty="0">
                <a:solidFill>
                  <a:schemeClr val="tx1"/>
                </a:solidFill>
              </a:rPr>
              <a:t>روی کل تصویر انجام می‌دهند و شبکه را برای شناسایی و یادگیری ویژگی‌هایی از تصویر، که به ماتریس تبدیل می‌شوند، </a:t>
            </a:r>
            <a:r>
              <a:rPr lang="fa-IR" b="1" dirty="0" smtClean="0">
                <a:solidFill>
                  <a:schemeClr val="tx1"/>
                </a:solidFill>
              </a:rPr>
              <a:t>آموزش </a:t>
            </a:r>
            <a:r>
              <a:rPr lang="fa-IR" b="1" dirty="0">
                <a:solidFill>
                  <a:schemeClr val="tx1"/>
                </a:solidFill>
              </a:rPr>
              <a:t>می‌دهند</a:t>
            </a:r>
            <a:r>
              <a:rPr lang="fa-IR" dirty="0" smtClean="0"/>
              <a:t>.</a:t>
            </a:r>
          </a:p>
          <a:p>
            <a:pPr algn="r"/>
            <a:r>
              <a:rPr lang="fa-IR" b="1" dirty="0" smtClean="0">
                <a:solidFill>
                  <a:schemeClr val="tx1"/>
                </a:solidFill>
              </a:rPr>
              <a:t>3) نرمال </a:t>
            </a:r>
            <a:r>
              <a:rPr lang="fa-IR" b="1" dirty="0">
                <a:solidFill>
                  <a:schemeClr val="tx1"/>
                </a:solidFill>
              </a:rPr>
              <a:t>سازی دسته ای بردارهای ورودی در هر لایه انجام می شود، به طوری که اطمینان حاصل شود که همه </a:t>
            </a:r>
            <a:r>
              <a:rPr lang="fa-IR" b="1" dirty="0" smtClean="0">
                <a:solidFill>
                  <a:schemeClr val="tx1"/>
                </a:solidFill>
              </a:rPr>
              <a:t>بردارهای </a:t>
            </a:r>
            <a:r>
              <a:rPr lang="fa-IR" b="1" dirty="0">
                <a:solidFill>
                  <a:schemeClr val="tx1"/>
                </a:solidFill>
              </a:rPr>
              <a:t>ورودی نرمال شده اند و از این رو منظم سازی در شبکه حاصل می شود</a:t>
            </a:r>
            <a:r>
              <a:rPr lang="fa-IR" dirty="0" smtClean="0"/>
              <a:t>.</a:t>
            </a:r>
          </a:p>
          <a:p>
            <a:pPr algn="r"/>
            <a:r>
              <a:rPr lang="fa-IR" b="1" dirty="0">
                <a:solidFill>
                  <a:schemeClr val="tx1"/>
                </a:solidFill>
              </a:rPr>
              <a:t>4</a:t>
            </a:r>
            <a:r>
              <a:rPr lang="fa-IR" dirty="0">
                <a:solidFill>
                  <a:schemeClr val="tx1"/>
                </a:solidFill>
              </a:rPr>
              <a:t>) </a:t>
            </a:r>
            <a:r>
              <a:rPr lang="fa-IR" b="1" dirty="0">
                <a:solidFill>
                  <a:schemeClr val="tx1"/>
                </a:solidFill>
              </a:rPr>
              <a:t>پیچش ها تا زمانی انجام می شوند که دقت بهتری به دست آید و حداکثر استخراج ویژگی </a:t>
            </a:r>
            <a:r>
              <a:rPr lang="fa-IR" b="1" dirty="0" smtClean="0">
                <a:solidFill>
                  <a:schemeClr val="tx1"/>
                </a:solidFill>
              </a:rPr>
              <a:t>انجام </a:t>
            </a:r>
            <a:r>
              <a:rPr lang="fa-IR" b="1" dirty="0">
                <a:solidFill>
                  <a:schemeClr val="tx1"/>
                </a:solidFill>
              </a:rPr>
              <a:t>شود</a:t>
            </a:r>
            <a:r>
              <a:rPr lang="fa-IR" dirty="0" smtClean="0">
                <a:solidFill>
                  <a:schemeClr val="tx1"/>
                </a:solidFill>
              </a:rPr>
              <a:t>.</a:t>
            </a:r>
          </a:p>
          <a:p>
            <a:pPr algn="r"/>
            <a:r>
              <a:rPr lang="fa-IR" b="1" dirty="0" smtClean="0">
                <a:solidFill>
                  <a:schemeClr val="tx1"/>
                </a:solidFill>
              </a:rPr>
              <a:t>5)</a:t>
            </a:r>
            <a:r>
              <a:rPr lang="en-US" b="1" dirty="0">
                <a:solidFill>
                  <a:schemeClr val="tx1"/>
                </a:solidFill>
              </a:rPr>
              <a:t> Convolutions </a:t>
            </a:r>
            <a:r>
              <a:rPr lang="fa-IR" b="1" dirty="0">
                <a:solidFill>
                  <a:schemeClr val="tx1"/>
                </a:solidFill>
              </a:rPr>
              <a:t>منجر به نمونه برداری فرعی از تصویر می شود و ابعاد ورودی با توجه به </a:t>
            </a:r>
            <a:r>
              <a:rPr lang="fa-IR" b="1" dirty="0" smtClean="0">
                <a:solidFill>
                  <a:schemeClr val="tx1"/>
                </a:solidFill>
              </a:rPr>
              <a:t>(برای </a:t>
            </a:r>
            <a:r>
              <a:rPr lang="fa-IR" b="1" dirty="0">
                <a:solidFill>
                  <a:schemeClr val="tx1"/>
                </a:solidFill>
              </a:rPr>
              <a:t>مساوی کردن ابعاد خروجی با ورودی با افزودن صفر به قاب ورودی ماتریس استفاده می </a:t>
            </a:r>
            <a:r>
              <a:rPr lang="fa-IR" b="1" dirty="0" smtClean="0">
                <a:solidFill>
                  <a:schemeClr val="tx1"/>
                </a:solidFill>
              </a:rPr>
              <a:t>شود</a:t>
            </a:r>
            <a:r>
              <a:rPr lang="en-US" b="1" dirty="0" smtClean="0">
                <a:solidFill>
                  <a:schemeClr val="tx1"/>
                </a:solidFill>
              </a:rPr>
              <a:t>padding (</a:t>
            </a:r>
            <a:r>
              <a:rPr lang="fa-IR" b="1" dirty="0" smtClean="0">
                <a:solidFill>
                  <a:schemeClr val="tx1"/>
                </a:solidFill>
              </a:rPr>
              <a:t>و </a:t>
            </a:r>
            <a:r>
              <a:rPr lang="fa-IR" b="1" dirty="0">
                <a:solidFill>
                  <a:schemeClr val="tx1"/>
                </a:solidFill>
              </a:rPr>
              <a:t>گام انتخابی تغییر می </a:t>
            </a:r>
            <a:r>
              <a:rPr lang="fa-IR" b="1" dirty="0" smtClean="0">
                <a:solidFill>
                  <a:schemeClr val="tx1"/>
                </a:solidFill>
              </a:rPr>
              <a:t>کند0با </a:t>
            </a:r>
            <a:r>
              <a:rPr lang="fa-IR" b="1" dirty="0">
                <a:solidFill>
                  <a:schemeClr val="tx1"/>
                </a:solidFill>
              </a:rPr>
              <a:t>توجه به </a:t>
            </a:r>
            <a:r>
              <a:rPr lang="en-US" b="1" dirty="0">
                <a:solidFill>
                  <a:schemeClr val="tx1"/>
                </a:solidFill>
              </a:rPr>
              <a:t>padding، </a:t>
            </a:r>
            <a:r>
              <a:rPr lang="fa-IR" b="1" dirty="0">
                <a:solidFill>
                  <a:schemeClr val="tx1"/>
                </a:solidFill>
              </a:rPr>
              <a:t>اطلاعات مربوط به حاشیه های تصاویر نیز مانند مرکز تصویر حفظ می شود.</a:t>
            </a:r>
            <a:r>
              <a:rPr lang="fa-IR" dirty="0" smtClean="0">
                <a:solidFill>
                  <a:schemeClr val="tx1"/>
                </a:solidFill>
              </a:rPr>
              <a:t>.</a:t>
            </a:r>
            <a:endParaRPr lang="fa-IR" dirty="0">
              <a:solidFill>
                <a:schemeClr val="tx1"/>
              </a:solidFill>
            </a:endParaRPr>
          </a:p>
        </p:txBody>
      </p:sp>
    </p:spTree>
    <p:extLst>
      <p:ext uri="{BB962C8B-B14F-4D97-AF65-F5344CB8AC3E}">
        <p14:creationId xmlns:p14="http://schemas.microsoft.com/office/powerpoint/2010/main" val="28552438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4" y="552450"/>
            <a:ext cx="8825659" cy="1895475"/>
          </a:xfrm>
        </p:spPr>
        <p:txBody>
          <a:bodyPr/>
          <a:lstStyle/>
          <a:p>
            <a:pPr algn="ctr"/>
            <a:r>
              <a:rPr lang="fa-IR" b="1" dirty="0" smtClean="0"/>
              <a:t>پیچیدگی</a:t>
            </a:r>
            <a:endParaRPr lang="fa-IR" b="1" dirty="0"/>
          </a:p>
        </p:txBody>
      </p:sp>
      <p:sp>
        <p:nvSpPr>
          <p:cNvPr id="3" name="Text Placeholder 2"/>
          <p:cNvSpPr>
            <a:spLocks noGrp="1"/>
          </p:cNvSpPr>
          <p:nvPr>
            <p:ph type="body" sz="half" idx="2"/>
          </p:nvPr>
        </p:nvSpPr>
        <p:spPr>
          <a:xfrm>
            <a:off x="1154954" y="1885950"/>
            <a:ext cx="10103596" cy="4133850"/>
          </a:xfrm>
        </p:spPr>
        <p:txBody>
          <a:bodyPr/>
          <a:lstStyle/>
          <a:p>
            <a:r>
              <a:rPr lang="fa-IR" dirty="0" smtClean="0"/>
              <a:t>پیچیدگی </a:t>
            </a:r>
            <a:r>
              <a:rPr lang="fa-IR" dirty="0"/>
              <a:t>فرآیندی است که شامل ترکیب دو تابع است که تابع دیگر را </a:t>
            </a:r>
            <a:r>
              <a:rPr lang="fa-IR" dirty="0" smtClean="0"/>
              <a:t>ایجاد </a:t>
            </a:r>
            <a:r>
              <a:rPr lang="fa-IR" dirty="0"/>
              <a:t>می </a:t>
            </a:r>
            <a:r>
              <a:rPr lang="fa-IR" dirty="0" smtClean="0"/>
              <a:t>کند در </a:t>
            </a:r>
            <a:r>
              <a:rPr lang="fa-IR" dirty="0"/>
              <a:t>سی ان ان، تصویر ورودی با استفاده از فیلترهایی که یک نقشه ویژگی را تولید می کند، در معرض پیچش قرار می گیرد. پیچیدگی ها در لایه کانولوشن رخ می دهند که بلوک های سازنده </a:t>
            </a:r>
            <a:r>
              <a:rPr lang="en-US" dirty="0"/>
              <a:t>CNN </a:t>
            </a:r>
            <a:r>
              <a:rPr lang="fa-IR" dirty="0"/>
              <a:t>هستند. این لایه به طور کلی </a:t>
            </a:r>
            <a:r>
              <a:rPr lang="fa-IR" dirty="0" smtClean="0"/>
              <a:t>دارد</a:t>
            </a:r>
          </a:p>
          <a:p>
            <a:r>
              <a:rPr lang="fa-IR" dirty="0"/>
              <a:t>بردارهای ورودی (تصویر)</a:t>
            </a:r>
          </a:p>
          <a:p>
            <a:r>
              <a:rPr lang="fa-IR" dirty="0"/>
              <a:t>فیلترها (ردیاب ویژگی)</a:t>
            </a:r>
          </a:p>
          <a:p>
            <a:r>
              <a:rPr lang="fa-IR" dirty="0"/>
              <a:t>بردارهای خروجی (نقشه ویژگی</a:t>
            </a:r>
            <a:r>
              <a:rPr lang="fa-IR" dirty="0" smtClean="0"/>
              <a:t>)</a:t>
            </a:r>
          </a:p>
          <a:p>
            <a:r>
              <a:rPr lang="fa-IR" dirty="0"/>
              <a:t>این لایه بهترین ویژگی ها/الگوها را از تصویر ورودی شناسایی و استخراج می کند و اطلاعات عمومی را در یک ماتریس حفظ می </a:t>
            </a:r>
            <a:r>
              <a:rPr lang="fa-IR" dirty="0" smtClean="0"/>
              <a:t>کند</a:t>
            </a:r>
          </a:p>
          <a:p>
            <a:r>
              <a:rPr lang="fa-IR" dirty="0"/>
              <a:t>نمایش ماتریسی تصویر ورودی از نظر عنصر با فیلترها ضرب می شود و خلاصه می شود تا یک نقشه ویژگی ایجاد شود که همان حاصلضرب نقطه بین ترکیب بردارها است</a:t>
            </a:r>
            <a:endParaRPr lang="fa-IR" dirty="0" smtClean="0"/>
          </a:p>
          <a:p>
            <a:endParaRPr lang="fa-IR" dirty="0" smtClean="0"/>
          </a:p>
          <a:p>
            <a:pPr algn="ctr"/>
            <a:r>
              <a:rPr lang="en-US" dirty="0"/>
              <a:t>Input Image x Feature Detector = Feature Map</a:t>
            </a:r>
            <a:endParaRPr lang="fa-IR" dirty="0" smtClean="0"/>
          </a:p>
        </p:txBody>
      </p:sp>
    </p:spTree>
    <p:extLst>
      <p:ext uri="{BB962C8B-B14F-4D97-AF65-F5344CB8AC3E}">
        <p14:creationId xmlns:p14="http://schemas.microsoft.com/office/powerpoint/2010/main" val="3397540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p:cNvGraphicFramePr>
            <a:graphicFrameLocks noChangeAspect="1"/>
          </p:cNvGraphicFramePr>
          <p:nvPr>
            <p:extLst>
              <p:ext uri="{D42A27DB-BD31-4B8C-83A1-F6EECF244321}">
                <p14:modId xmlns:p14="http://schemas.microsoft.com/office/powerpoint/2010/main" val="146477099"/>
              </p:ext>
            </p:extLst>
          </p:nvPr>
        </p:nvGraphicFramePr>
        <p:xfrm>
          <a:off x="92075" y="92075"/>
          <a:ext cx="600075" cy="438150"/>
        </p:xfrm>
        <a:graphic>
          <a:graphicData uri="http://schemas.openxmlformats.org/presentationml/2006/ole">
            <mc:AlternateContent xmlns:mc="http://schemas.openxmlformats.org/markup-compatibility/2006">
              <mc:Choice xmlns:v="urn:schemas-microsoft-com:vml" Requires="v">
                <p:oleObj spid="_x0000_s1029" name="Packager Shell Object" showAsIcon="1" r:id="rId3" imgW="599760" imgH="437400" progId="Package">
                  <p:embed/>
                </p:oleObj>
              </mc:Choice>
              <mc:Fallback>
                <p:oleObj name="Packager Shell Object" showAsIcon="1" r:id="rId3" imgW="599760" imgH="437400" progId="Package">
                  <p:embed/>
                  <p:pic>
                    <p:nvPicPr>
                      <p:cNvPr id="0" name=""/>
                      <p:cNvPicPr/>
                      <p:nvPr/>
                    </p:nvPicPr>
                    <p:blipFill>
                      <a:blip r:embed="rId4"/>
                      <a:stretch>
                        <a:fillRect/>
                      </a:stretch>
                    </p:blipFill>
                    <p:spPr>
                      <a:xfrm>
                        <a:off x="92075" y="92075"/>
                        <a:ext cx="600075" cy="438150"/>
                      </a:xfrm>
                      <a:prstGeom prst="rect">
                        <a:avLst/>
                      </a:prstGeom>
                    </p:spPr>
                  </p:pic>
                </p:oleObj>
              </mc:Fallback>
            </mc:AlternateContent>
          </a:graphicData>
        </a:graphic>
      </p:graphicFrame>
      <p:pic>
        <p:nvPicPr>
          <p:cNvPr id="6" name="Picture 5"/>
          <p:cNvPicPr>
            <a:picLocks noChangeAspect="1"/>
          </p:cNvPicPr>
          <p:nvPr/>
        </p:nvPicPr>
        <p:blipFill>
          <a:blip r:embed="rId5"/>
          <a:stretch>
            <a:fillRect/>
          </a:stretch>
        </p:blipFill>
        <p:spPr>
          <a:xfrm>
            <a:off x="1133475" y="1966912"/>
            <a:ext cx="9925050" cy="3967163"/>
          </a:xfrm>
          <a:prstGeom prst="rect">
            <a:avLst/>
          </a:prstGeom>
        </p:spPr>
      </p:pic>
    </p:spTree>
    <p:extLst>
      <p:ext uri="{BB962C8B-B14F-4D97-AF65-F5344CB8AC3E}">
        <p14:creationId xmlns:p14="http://schemas.microsoft.com/office/powerpoint/2010/main" val="1251660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6" y="847726"/>
            <a:ext cx="8825657" cy="771524"/>
          </a:xfrm>
        </p:spPr>
        <p:txBody>
          <a:bodyPr/>
          <a:lstStyle/>
          <a:p>
            <a:pPr algn="ctr"/>
            <a:r>
              <a:rPr lang="fa-IR" b="1" dirty="0" smtClean="0"/>
              <a:t>شبکه عصبی مصنوعی </a:t>
            </a:r>
            <a:endParaRPr lang="fa-IR" b="1" dirty="0"/>
          </a:p>
        </p:txBody>
      </p:sp>
      <p:sp>
        <p:nvSpPr>
          <p:cNvPr id="3" name="Text Placeholder 2"/>
          <p:cNvSpPr>
            <a:spLocks noGrp="1"/>
          </p:cNvSpPr>
          <p:nvPr>
            <p:ph type="body" idx="1"/>
          </p:nvPr>
        </p:nvSpPr>
        <p:spPr>
          <a:xfrm>
            <a:off x="1154955" y="1790700"/>
            <a:ext cx="8825658" cy="3847081"/>
          </a:xfrm>
        </p:spPr>
        <p:txBody>
          <a:bodyPr/>
          <a:lstStyle/>
          <a:p>
            <a:pPr algn="r"/>
            <a:r>
              <a:rPr lang="fa-IR" dirty="0">
                <a:solidFill>
                  <a:schemeClr val="tx1"/>
                </a:solidFill>
              </a:rPr>
              <a:t>6</a:t>
            </a:r>
            <a:r>
              <a:rPr lang="fa-IR" b="1" dirty="0">
                <a:solidFill>
                  <a:schemeClr val="tx1"/>
                </a:solidFill>
              </a:rPr>
              <a:t>) هر پیچیدگی از لایه فعال سازی (. معمولاً این تابع فعال‌سازی است که به شبکه عصبی اجازه می‌دهد تا روابط غیرخطی را محاسبه کند.</a:t>
            </a:r>
            <a:r>
              <a:rPr lang="en-US" b="1" dirty="0" smtClean="0">
                <a:solidFill>
                  <a:schemeClr val="tx1"/>
                </a:solidFill>
              </a:rPr>
              <a:t>( </a:t>
            </a:r>
            <a:r>
              <a:rPr lang="en-US" b="1" dirty="0" err="1" smtClean="0">
                <a:solidFill>
                  <a:schemeClr val="tx1"/>
                </a:solidFill>
              </a:rPr>
              <a:t>ReLU</a:t>
            </a:r>
            <a:r>
              <a:rPr lang="en-US" b="1" dirty="0" smtClean="0">
                <a:solidFill>
                  <a:schemeClr val="tx1"/>
                </a:solidFill>
              </a:rPr>
              <a:t> </a:t>
            </a:r>
            <a:r>
              <a:rPr lang="fa-IR" b="1" dirty="0" smtClean="0">
                <a:solidFill>
                  <a:schemeClr val="tx1"/>
                </a:solidFill>
              </a:rPr>
              <a:t> و </a:t>
            </a:r>
            <a:r>
              <a:rPr lang="fa-IR" b="1" dirty="0">
                <a:solidFill>
                  <a:schemeClr val="tx1"/>
                </a:solidFill>
              </a:rPr>
              <a:t>لایه ادغام پیروی می کند که به ترتیب غیرخطی بودن را به ارمغان می آورد و به نمونه گیری فرعی کمک می کند</a:t>
            </a:r>
            <a:r>
              <a:rPr lang="fa-IR" b="1" dirty="0" smtClean="0"/>
              <a:t>.</a:t>
            </a:r>
          </a:p>
          <a:p>
            <a:pPr algn="r"/>
            <a:r>
              <a:rPr lang="fa-IR" b="1" dirty="0">
                <a:solidFill>
                  <a:schemeClr val="tx1"/>
                </a:solidFill>
              </a:rPr>
              <a:t>7) پس از کانولوشن نهایی، ماتریس ورودی به بردار ویژگی تبدیل می شود. این بردار ویژگی لایه مسطح است</a:t>
            </a:r>
            <a:r>
              <a:rPr lang="fa-IR" b="1" dirty="0" smtClean="0">
                <a:solidFill>
                  <a:schemeClr val="tx1"/>
                </a:solidFill>
              </a:rPr>
              <a:t>.</a:t>
            </a:r>
          </a:p>
          <a:p>
            <a:pPr algn="r"/>
            <a:r>
              <a:rPr lang="fa-IR" b="1" dirty="0">
                <a:solidFill>
                  <a:schemeClr val="tx1"/>
                </a:solidFill>
              </a:rPr>
              <a:t>8) بردار ویژگی به عنوان ورودی برای لایه بعدی (لایه کاملاً متصل) عمل می کند، جایی که همه ویژگی ها به طور جمعی به این شبکه منتقل می شوند. حذف گره های تصادفی در طول تمرین برای کاهش بیش از حد در این لایه اتفاق می افتد</a:t>
            </a:r>
            <a:r>
              <a:rPr lang="fa-IR" b="1" dirty="0" smtClean="0">
                <a:solidFill>
                  <a:schemeClr val="tx1"/>
                </a:solidFill>
              </a:rPr>
              <a:t>.</a:t>
            </a:r>
          </a:p>
          <a:p>
            <a:pPr algn="r"/>
            <a:r>
              <a:rPr lang="fa-IR" b="1" dirty="0">
                <a:solidFill>
                  <a:schemeClr val="tx1"/>
                </a:solidFill>
              </a:rPr>
              <a:t>9) در نهایت، مقادیر خامی که خروجی پیش‌بینی شده توسط شبکه می‌شوند، با استفاده از تابع حداکثر نرم‌افزار به مقادیر احتمالی تبدیل می‌شوند.</a:t>
            </a:r>
          </a:p>
        </p:txBody>
      </p:sp>
    </p:spTree>
    <p:extLst>
      <p:ext uri="{BB962C8B-B14F-4D97-AF65-F5344CB8AC3E}">
        <p14:creationId xmlns:p14="http://schemas.microsoft.com/office/powerpoint/2010/main" val="2160374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3" y="142876"/>
            <a:ext cx="3401064" cy="1409700"/>
          </a:xfrm>
        </p:spPr>
        <p:txBody>
          <a:bodyPr/>
          <a:lstStyle/>
          <a:p>
            <a:pPr algn="ctr"/>
            <a:r>
              <a:rPr lang="fa-IR" b="1" dirty="0" smtClean="0"/>
              <a:t>روش به کار گرفته شده </a:t>
            </a:r>
            <a:endParaRPr lang="fa-IR" b="1"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03825" y="2216080"/>
            <a:ext cx="6273800" cy="3308419"/>
          </a:xfrm>
        </p:spPr>
      </p:pic>
      <p:sp>
        <p:nvSpPr>
          <p:cNvPr id="4" name="Text Placeholder 3"/>
          <p:cNvSpPr>
            <a:spLocks noGrp="1"/>
          </p:cNvSpPr>
          <p:nvPr>
            <p:ph type="body" sz="half" idx="2"/>
          </p:nvPr>
        </p:nvSpPr>
        <p:spPr>
          <a:xfrm>
            <a:off x="1154953" y="1828800"/>
            <a:ext cx="3401063" cy="4196079"/>
          </a:xfrm>
        </p:spPr>
        <p:txBody>
          <a:bodyPr>
            <a:noAutofit/>
          </a:bodyPr>
          <a:lstStyle/>
          <a:p>
            <a:r>
              <a:rPr lang="fa-IR" sz="1800" b="1" dirty="0" smtClean="0"/>
              <a:t>بااستفاده </a:t>
            </a:r>
            <a:r>
              <a:rPr lang="fa-IR" sz="1800" b="1" dirty="0"/>
              <a:t>از یک شبکه عصبی مصنوعی مدل سازی فرایند نابودی و مسافتی که پوزیترون </a:t>
            </a:r>
            <a:r>
              <a:rPr lang="en-US" sz="1800" b="1" dirty="0"/>
              <a:t>PR  </a:t>
            </a:r>
            <a:r>
              <a:rPr lang="fa-IR" sz="1800" b="1" dirty="0" smtClean="0"/>
              <a:t> قبل </a:t>
            </a:r>
            <a:r>
              <a:rPr lang="fa-IR" sz="1800" b="1" dirty="0"/>
              <a:t>از این فرایند طی می کند را اموزش دادیم0 در واقع    </a:t>
            </a:r>
            <a:r>
              <a:rPr lang="en-US" sz="1800" b="1" dirty="0"/>
              <a:t>NN </a:t>
            </a:r>
            <a:r>
              <a:rPr lang="fa-IR" sz="1800" b="1" dirty="0"/>
              <a:t>با موارد شبیه سازی شده واقعی آموزش داده شد 0سپس با استفاده از مونت کارلو انتقال جفت الکترون ها پوزیترون ها و فوتون هارا در رادیو نوکلیید های مختلف  کد گذاری کردیم و تصاویری از توزیع فضایی نقاط نابودی پوزیترون،به دست اوردیم (با استفاده از مونت کارلو</a:t>
            </a:r>
            <a:r>
              <a:rPr lang="fa-IR" sz="1800" dirty="0"/>
              <a:t>)</a:t>
            </a:r>
            <a:r>
              <a:rPr lang="fa-IR" sz="1800" b="1" dirty="0"/>
              <a:t> مسیری را که توزیع انرژی هر پوزیترون تا زمان نابودی آن سفر می کندو  هم چنین تمام مواد موجود در میدان دید را در نظر می گیرد</a:t>
            </a:r>
          </a:p>
        </p:txBody>
      </p:sp>
    </p:spTree>
    <p:extLst>
      <p:ext uri="{BB962C8B-B14F-4D97-AF65-F5344CB8AC3E}">
        <p14:creationId xmlns:p14="http://schemas.microsoft.com/office/powerpoint/2010/main" val="3532124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1050" y="370936"/>
            <a:ext cx="9204384" cy="6072996"/>
          </a:xfrm>
        </p:spPr>
        <p:txBody>
          <a:bodyPr/>
          <a:lstStyle/>
          <a:p>
            <a:pPr algn="ctr"/>
            <a:r>
              <a:rPr lang="fa-IR" sz="2400" b="1" dirty="0"/>
              <a:t>موضوع پروژه: مطالعه اثر اندام های مجاورسرطان کبد در تصویر برداری </a:t>
            </a:r>
            <a:r>
              <a:rPr lang="en-US" sz="2400" b="1" dirty="0"/>
              <a:t>pet </a:t>
            </a:r>
            <a:r>
              <a:rPr lang="fa-IR" sz="2400" b="1" dirty="0"/>
              <a:t>با استفاده از روش مونت </a:t>
            </a:r>
            <a:r>
              <a:rPr lang="fa-IR" sz="2400" b="1" dirty="0" smtClean="0"/>
              <a:t>کارلو</a:t>
            </a:r>
            <a:br>
              <a:rPr lang="fa-IR" sz="2400" b="1" dirty="0" smtClean="0"/>
            </a:br>
            <a:r>
              <a:rPr lang="fa-IR" dirty="0"/>
              <a:t/>
            </a:r>
            <a:br>
              <a:rPr lang="fa-IR" dirty="0"/>
            </a:br>
            <a:r>
              <a:rPr lang="fa-IR" sz="2400" b="1" dirty="0"/>
              <a:t>موضوع مقاله اصلی : تصحیح دامنه پوزیترون بر اساس یادگیری عمیق تصاویر </a:t>
            </a:r>
            <a:r>
              <a:rPr lang="en-US" sz="2400" b="1" dirty="0" smtClean="0"/>
              <a:t>PET</a:t>
            </a:r>
            <a:endParaRPr lang="fa-IR" sz="2400" b="1" dirty="0"/>
          </a:p>
        </p:txBody>
      </p:sp>
      <p:sp>
        <p:nvSpPr>
          <p:cNvPr id="3" name="Text Placeholder 2"/>
          <p:cNvSpPr>
            <a:spLocks noGrp="1"/>
          </p:cNvSpPr>
          <p:nvPr>
            <p:ph type="body" sz="half" idx="2"/>
          </p:nvPr>
        </p:nvSpPr>
        <p:spPr>
          <a:xfrm>
            <a:off x="1154954" y="1354347"/>
            <a:ext cx="8825659" cy="4665453"/>
          </a:xfrm>
        </p:spPr>
        <p:txBody>
          <a:bodyPr>
            <a:noAutofit/>
          </a:bodyPr>
          <a:lstStyle/>
          <a:p>
            <a:pPr algn="ctr"/>
            <a:r>
              <a:rPr lang="fa-IR" sz="2400" b="1" dirty="0" smtClean="0"/>
              <a:t>پروژه درس بینایی ماشین</a:t>
            </a:r>
          </a:p>
          <a:p>
            <a:pPr algn="ctr"/>
            <a:r>
              <a:rPr lang="fa-IR" sz="2400" b="1" dirty="0" smtClean="0"/>
              <a:t>استاد مربوطه : جناب اقای دکتر اسلامی</a:t>
            </a:r>
          </a:p>
          <a:p>
            <a:pPr algn="ctr"/>
            <a:r>
              <a:rPr lang="fa-IR" sz="2400" b="1" dirty="0" smtClean="0"/>
              <a:t>پدید اورنده : شبنم لطیفیان 40114140111002</a:t>
            </a:r>
          </a:p>
          <a:p>
            <a:pPr algn="ctr"/>
            <a:r>
              <a:rPr lang="fa-IR" sz="2400" b="1" dirty="0" smtClean="0"/>
              <a:t>دانشگاه ازاد اسلامی واحد تهران جنوب </a:t>
            </a:r>
          </a:p>
          <a:p>
            <a:pPr algn="ctr"/>
            <a:r>
              <a:rPr lang="fa-IR" sz="2400" b="1" dirty="0" smtClean="0"/>
              <a:t>بهار 1402</a:t>
            </a:r>
            <a:endParaRPr lang="fa-IR" sz="2400" b="1" dirty="0"/>
          </a:p>
        </p:txBody>
      </p:sp>
    </p:spTree>
    <p:extLst>
      <p:ext uri="{BB962C8B-B14F-4D97-AF65-F5344CB8AC3E}">
        <p14:creationId xmlns:p14="http://schemas.microsoft.com/office/powerpoint/2010/main" val="665723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6" y="600076"/>
            <a:ext cx="8825657" cy="914400"/>
          </a:xfrm>
        </p:spPr>
        <p:txBody>
          <a:bodyPr/>
          <a:lstStyle/>
          <a:p>
            <a:pPr algn="ctr"/>
            <a:r>
              <a:rPr lang="fa-IR" dirty="0" smtClean="0"/>
              <a:t>نتایج</a:t>
            </a:r>
            <a:endParaRPr lang="fa-IR" dirty="0"/>
          </a:p>
        </p:txBody>
      </p:sp>
      <p:sp>
        <p:nvSpPr>
          <p:cNvPr id="3" name="Text Placeholder 2"/>
          <p:cNvSpPr>
            <a:spLocks noGrp="1"/>
          </p:cNvSpPr>
          <p:nvPr>
            <p:ph type="body" idx="1"/>
          </p:nvPr>
        </p:nvSpPr>
        <p:spPr>
          <a:xfrm>
            <a:off x="1154955" y="1704975"/>
            <a:ext cx="8825658" cy="3932806"/>
          </a:xfrm>
        </p:spPr>
        <p:txBody>
          <a:bodyPr/>
          <a:lstStyle/>
          <a:p>
            <a:pPr algn="ctr"/>
            <a:r>
              <a:rPr lang="fa-IR" b="1" dirty="0">
                <a:solidFill>
                  <a:schemeClr val="tx1"/>
                </a:solidFill>
              </a:rPr>
              <a:t>یک شبکه عصبی پیچیده عمیق </a:t>
            </a:r>
            <a:r>
              <a:rPr lang="en-US" b="1" dirty="0" smtClean="0">
                <a:solidFill>
                  <a:schemeClr val="tx1"/>
                </a:solidFill>
              </a:rPr>
              <a:t>Deep-PRC </a:t>
            </a:r>
            <a:r>
              <a:rPr lang="fa-IR" b="1" dirty="0" smtClean="0">
                <a:solidFill>
                  <a:schemeClr val="tx1"/>
                </a:solidFill>
              </a:rPr>
              <a:t>را </a:t>
            </a:r>
            <a:r>
              <a:rPr lang="fa-IR" b="1" dirty="0">
                <a:solidFill>
                  <a:schemeClr val="tx1"/>
                </a:solidFill>
              </a:rPr>
              <a:t>توسعه و ارزیابی کردیم که یک روش </a:t>
            </a:r>
            <a:r>
              <a:rPr lang="en-US" b="1" dirty="0">
                <a:solidFill>
                  <a:schemeClr val="tx1"/>
                </a:solidFill>
              </a:rPr>
              <a:t>PRC </a:t>
            </a:r>
            <a:r>
              <a:rPr lang="fa-IR" b="1" dirty="0">
                <a:solidFill>
                  <a:schemeClr val="tx1"/>
                </a:solidFill>
              </a:rPr>
              <a:t>سریع و دقیق برای بازیابی از دست دادن وضوح موجود در مطالعات </a:t>
            </a:r>
            <a:r>
              <a:rPr lang="en-US" b="1" dirty="0">
                <a:solidFill>
                  <a:schemeClr val="tx1"/>
                </a:solidFill>
              </a:rPr>
              <a:t>PET </a:t>
            </a:r>
            <a:r>
              <a:rPr lang="fa-IR" b="1" dirty="0">
                <a:solidFill>
                  <a:schemeClr val="tx1"/>
                </a:solidFill>
              </a:rPr>
              <a:t>با استفاده از رادیونوکلئیدهایی که پوزیترون‌هایی با </a:t>
            </a:r>
            <a:r>
              <a:rPr lang="en-US" b="1" dirty="0">
                <a:solidFill>
                  <a:schemeClr val="tx1"/>
                </a:solidFill>
              </a:rPr>
              <a:t>PR </a:t>
            </a:r>
            <a:r>
              <a:rPr lang="fa-IR" b="1" dirty="0">
                <a:solidFill>
                  <a:schemeClr val="tx1"/>
                </a:solidFill>
              </a:rPr>
              <a:t>بزرگ منتشر می‌کنند، ارائه می‌کنداین مقاله استفاده از یک شبکه عصبی کانولوشن عمیق را برای ارائه یک شبکه عصبی ارائه می‌کند </a:t>
            </a:r>
            <a:r>
              <a:rPr lang="en-US" b="1" dirty="0">
                <a:solidFill>
                  <a:schemeClr val="tx1"/>
                </a:solidFill>
              </a:rPr>
              <a:t>PRC </a:t>
            </a:r>
            <a:r>
              <a:rPr lang="fa-IR" b="1" dirty="0">
                <a:solidFill>
                  <a:schemeClr val="tx1"/>
                </a:solidFill>
              </a:rPr>
              <a:t>دقیق در </a:t>
            </a:r>
            <a:r>
              <a:rPr lang="en-US" b="1" dirty="0">
                <a:solidFill>
                  <a:schemeClr val="tx1"/>
                </a:solidFill>
              </a:rPr>
              <a:t>PET </a:t>
            </a:r>
            <a:r>
              <a:rPr lang="fa-IR" b="1" dirty="0">
                <a:solidFill>
                  <a:schemeClr val="tx1"/>
                </a:solidFill>
              </a:rPr>
              <a:t>روش در شبیه سازی در مطالعات </a:t>
            </a:r>
            <a:r>
              <a:rPr lang="fa-IR" b="1" dirty="0" smtClean="0">
                <a:solidFill>
                  <a:schemeClr val="tx1"/>
                </a:solidFill>
              </a:rPr>
              <a:t>پیش </a:t>
            </a:r>
            <a:r>
              <a:rPr lang="fa-IR" b="1" dirty="0">
                <a:solidFill>
                  <a:schemeClr val="tx1"/>
                </a:solidFill>
              </a:rPr>
              <a:t>بالینی مورد ارزیابی قرار گرفت و عملکرد آن مشخص </a:t>
            </a:r>
            <a:r>
              <a:rPr lang="fa-IR" b="1" dirty="0" smtClean="0">
                <a:solidFill>
                  <a:schemeClr val="tx1"/>
                </a:solidFill>
              </a:rPr>
              <a:t>شد0</a:t>
            </a:r>
          </a:p>
          <a:p>
            <a:pPr algn="ctr"/>
            <a:r>
              <a:rPr lang="fa-IR" b="1" dirty="0" smtClean="0">
                <a:solidFill>
                  <a:schemeClr val="tx1"/>
                </a:solidFill>
              </a:rPr>
              <a:t>نتایج </a:t>
            </a:r>
            <a:r>
              <a:rPr lang="fa-IR" b="1" dirty="0">
                <a:solidFill>
                  <a:schemeClr val="tx1"/>
                </a:solidFill>
              </a:rPr>
              <a:t>ما نشان می دهد که به طور کلی، کیفیت تصویر تولید شده توسط مدل آموخته شده قابل مقایسه با تصاویر مرجع است و با بازیابی از حدود 60٪ به بیش از 95٪ در حالی که کمترین نویز  را حفظ می کند0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6925" y="4337685"/>
            <a:ext cx="7913688" cy="2167890"/>
          </a:xfrm>
          <a:prstGeom prst="rect">
            <a:avLst/>
          </a:prstGeom>
        </p:spPr>
      </p:pic>
    </p:spTree>
    <p:extLst>
      <p:ext uri="{BB962C8B-B14F-4D97-AF65-F5344CB8AC3E}">
        <p14:creationId xmlns:p14="http://schemas.microsoft.com/office/powerpoint/2010/main" val="16793472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6" y="552451"/>
            <a:ext cx="8825657" cy="1142999"/>
          </a:xfrm>
        </p:spPr>
        <p:txBody>
          <a:bodyPr/>
          <a:lstStyle/>
          <a:p>
            <a:pPr algn="ctr"/>
            <a:r>
              <a:rPr lang="fa-IR" b="1" dirty="0" smtClean="0"/>
              <a:t>نواوری</a:t>
            </a:r>
            <a:endParaRPr lang="fa-IR" b="1" dirty="0"/>
          </a:p>
        </p:txBody>
      </p:sp>
      <p:sp>
        <p:nvSpPr>
          <p:cNvPr id="3" name="Text Placeholder 2"/>
          <p:cNvSpPr>
            <a:spLocks noGrp="1"/>
          </p:cNvSpPr>
          <p:nvPr>
            <p:ph type="body" idx="1"/>
          </p:nvPr>
        </p:nvSpPr>
        <p:spPr>
          <a:xfrm>
            <a:off x="1154955" y="1847850"/>
            <a:ext cx="8825658" cy="3789931"/>
          </a:xfrm>
        </p:spPr>
        <p:txBody>
          <a:bodyPr/>
          <a:lstStyle/>
          <a:p>
            <a:pPr algn="ctr"/>
            <a:r>
              <a:rPr lang="fa-IR" b="1" dirty="0">
                <a:solidFill>
                  <a:schemeClr val="tx1"/>
                </a:solidFill>
              </a:rPr>
              <a:t>برای افزایش هر چه بیشتر کیفیت تصویر و حل این مسیله در این مقاله که با تعدد لایه ها در شبکه عصبی مصنوعی با ان رو به رو بودیم به نظر می رسد که استفاده از یک شبکه </a:t>
            </a:r>
            <a:r>
              <a:rPr lang="en-US" b="1" dirty="0">
                <a:solidFill>
                  <a:schemeClr val="tx1"/>
                </a:solidFill>
              </a:rPr>
              <a:t>RESTNET </a:t>
            </a:r>
            <a:r>
              <a:rPr lang="fa-IR" b="1" dirty="0">
                <a:solidFill>
                  <a:schemeClr val="tx1"/>
                </a:solidFill>
              </a:rPr>
              <a:t>می تواند کمک کننده باشد 0 در اکثر مواقع برای حل یک مسئله پیچیده، چند لایه‌ به معماری شبکه عصبی خود اضافه می‌کنیم و به اصطلاح شبکه خود را عمیق‌تر می‌کنیم که در نهایت دقت و عملکرد شبکه را افزایش می‌دهد. منطق اصلی برای اضافه کردن لایه‌های بیشتر آن است که با اضافه شدن این لایه‌ها، شبکه به تدریج ویژگی‌های پیچیده‌تری را یاد می‌گیرد. برای مثال در مسئله‌ی تشخیص تصاویر، لایه‌ی اول ممکن است لبه‌های تصویر را تشخیص دهد، لایه‌ی دوم زمینه را یاد بگیرد و به طور مشابه لایه‌ی سوم می‌تواند کل ساختار شی یا چهره را یاد بگیرد. محققان با انجام آزمایش‌های متعدد متوجه شده‌اند که در مدل شبکه عصبی کانولوشنی، آستانه‌ای برای افزایش عمق وجود دارد. در ادامه نموداری آمده است که نشان می‌دهد درصد خطا برای داده‌های آموزش و آزمایش به ترتیب برای شبکه‌های 20 لایه و 56 لایه چقدر است</a:t>
            </a:r>
          </a:p>
        </p:txBody>
      </p:sp>
    </p:spTree>
    <p:extLst>
      <p:ext uri="{BB962C8B-B14F-4D97-AF65-F5344CB8AC3E}">
        <p14:creationId xmlns:p14="http://schemas.microsoft.com/office/powerpoint/2010/main" val="2553962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b="1" dirty="0" smtClean="0"/>
              <a:t>نواوری</a:t>
            </a:r>
            <a:endParaRPr lang="fa-IR" b="1" dirty="0"/>
          </a:p>
        </p:txBody>
      </p:sp>
      <p:sp>
        <p:nvSpPr>
          <p:cNvPr id="3" name="Content Placeholder 2"/>
          <p:cNvSpPr>
            <a:spLocks noGrp="1"/>
          </p:cNvSpPr>
          <p:nvPr>
            <p:ph idx="1"/>
          </p:nvPr>
        </p:nvSpPr>
        <p:spPr/>
        <p:txBody>
          <a:bodyPr/>
          <a:lstStyle/>
          <a:p>
            <a:r>
              <a:rPr lang="fa-IR" dirty="0"/>
              <a:t>همانطور که در شکل زیر مشخص است، درصد خطا برای هر دو داده‌ی آزمایش و آموزش برای یک معماری 56 لایه بیشتر از یک شبکه 20 لایه است. این نشان می‌دهد که اضافه کردن لایه‌های بیشتر در شبکه همیشه به معنای بهتر شدن عملکرد آن نیست بلکه ممکن است عملکرد آن را تخریب کند. شکلات مربوط به آموزش شبکه‌های بسیار عمیق با معرفی شبکه‌های </a:t>
            </a:r>
            <a:r>
              <a:rPr lang="en-US" dirty="0" err="1"/>
              <a:t>ResNet</a:t>
            </a:r>
            <a:r>
              <a:rPr lang="en-US" dirty="0"/>
              <a:t> </a:t>
            </a:r>
            <a:r>
              <a:rPr lang="fa-IR" dirty="0" smtClean="0"/>
              <a:t> تا </a:t>
            </a:r>
            <a:r>
              <a:rPr lang="fa-IR" dirty="0"/>
              <a:t>حدودی حل شد بنابر این استفاده از این شبکه می تواند </a:t>
            </a:r>
            <a:r>
              <a:rPr lang="en-US" dirty="0"/>
              <a:t>PRC  </a:t>
            </a:r>
            <a:r>
              <a:rPr lang="fa-IR" dirty="0"/>
              <a:t>دقیق تری را برای ما خلق کند </a:t>
            </a:r>
            <a:r>
              <a:rPr lang="fa-IR" dirty="0" smtClean="0"/>
              <a:t>0</a:t>
            </a:r>
            <a:endParaRPr lang="fa-IR"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3940471"/>
            <a:ext cx="7058025" cy="2241253"/>
          </a:xfrm>
          <a:prstGeom prst="rect">
            <a:avLst/>
          </a:prstGeom>
        </p:spPr>
      </p:pic>
    </p:spTree>
    <p:extLst>
      <p:ext uri="{BB962C8B-B14F-4D97-AF65-F5344CB8AC3E}">
        <p14:creationId xmlns:p14="http://schemas.microsoft.com/office/powerpoint/2010/main" val="9619550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6" y="504825"/>
            <a:ext cx="8825657" cy="1152525"/>
          </a:xfrm>
        </p:spPr>
        <p:txBody>
          <a:bodyPr/>
          <a:lstStyle/>
          <a:p>
            <a:pPr algn="ctr"/>
            <a:r>
              <a:rPr lang="fa-IR" b="1" dirty="0" smtClean="0"/>
              <a:t>منابع</a:t>
            </a:r>
            <a:endParaRPr lang="fa-IR" b="1" dirty="0"/>
          </a:p>
        </p:txBody>
      </p:sp>
      <p:sp>
        <p:nvSpPr>
          <p:cNvPr id="3" name="Text Placeholder 2"/>
          <p:cNvSpPr>
            <a:spLocks noGrp="1"/>
          </p:cNvSpPr>
          <p:nvPr>
            <p:ph type="body" idx="1"/>
          </p:nvPr>
        </p:nvSpPr>
        <p:spPr>
          <a:xfrm>
            <a:off x="1154955" y="1971675"/>
            <a:ext cx="8825658" cy="3666106"/>
          </a:xfrm>
        </p:spPr>
        <p:txBody>
          <a:bodyPr/>
          <a:lstStyle/>
          <a:p>
            <a:r>
              <a:rPr lang="en-US" dirty="0">
                <a:hlinkClick r:id="rId2"/>
              </a:rPr>
              <a:t>https://developersbreach.com/convolution-neural-network-deep-learning</a:t>
            </a:r>
            <a:r>
              <a:rPr lang="en-US" dirty="0" smtClean="0">
                <a:hlinkClick r:id="rId2"/>
              </a:rPr>
              <a:t>/</a:t>
            </a:r>
            <a:endParaRPr lang="fa-IR" dirty="0" smtClean="0"/>
          </a:p>
          <a:p>
            <a:r>
              <a:rPr lang="en-US" dirty="0"/>
              <a:t>http://www.cell.com/heliyon </a:t>
            </a:r>
            <a:r>
              <a:rPr lang="en-US" dirty="0" smtClean="0"/>
              <a:t>53</a:t>
            </a:r>
            <a:endParaRPr lang="fa-IR" dirty="0" smtClean="0"/>
          </a:p>
          <a:p>
            <a:r>
              <a:rPr lang="en-US" dirty="0"/>
              <a:t>http://dx.doi.org/10.4236/eng.2013.510B003 </a:t>
            </a:r>
            <a:endParaRPr lang="en-US" dirty="0" smtClean="0"/>
          </a:p>
          <a:p>
            <a:r>
              <a:rPr lang="en-US" dirty="0">
                <a:hlinkClick r:id="rId3"/>
              </a:rPr>
              <a:t>https://www.mdpi.com</a:t>
            </a:r>
            <a:r>
              <a:rPr lang="en-US" dirty="0" smtClean="0">
                <a:hlinkClick r:id="rId3"/>
              </a:rPr>
              <a:t>/</a:t>
            </a:r>
            <a:endParaRPr lang="en-US" dirty="0" smtClean="0"/>
          </a:p>
          <a:p>
            <a:r>
              <a:rPr lang="en-US" dirty="0">
                <a:hlinkClick r:id="rId4"/>
              </a:rPr>
              <a:t>https://www.ncbi.nlm.nih.gov/pmc/about/authorms</a:t>
            </a:r>
            <a:r>
              <a:rPr lang="en-US" dirty="0" smtClean="0">
                <a:hlinkClick r:id="rId4"/>
              </a:rPr>
              <a:t>/</a:t>
            </a:r>
            <a:endParaRPr lang="fa-IR" dirty="0" smtClean="0"/>
          </a:p>
          <a:p>
            <a:r>
              <a:rPr lang="en-US" dirty="0">
                <a:hlinkClick r:id="rId5"/>
              </a:rPr>
              <a:t>https://</a:t>
            </a:r>
            <a:r>
              <a:rPr lang="en-US" dirty="0" smtClean="0">
                <a:hlinkClick r:id="rId5"/>
              </a:rPr>
              <a:t>www.dovepress.com/journal-of-hepatocellular-carcinoma-journal</a:t>
            </a:r>
            <a:endParaRPr lang="fa-IR" dirty="0" smtClean="0"/>
          </a:p>
          <a:p>
            <a:endParaRPr lang="fa-IR" dirty="0"/>
          </a:p>
        </p:txBody>
      </p:sp>
    </p:spTree>
    <p:extLst>
      <p:ext uri="{BB962C8B-B14F-4D97-AF65-F5344CB8AC3E}">
        <p14:creationId xmlns:p14="http://schemas.microsoft.com/office/powerpoint/2010/main" val="3943911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b="1" dirty="0" smtClean="0"/>
              <a:t>فهرست مطالب </a:t>
            </a:r>
            <a:endParaRPr lang="fa-IR" b="1" dirty="0"/>
          </a:p>
        </p:txBody>
      </p:sp>
      <p:sp>
        <p:nvSpPr>
          <p:cNvPr id="3" name="Content Placeholder 2"/>
          <p:cNvSpPr>
            <a:spLocks noGrp="1"/>
          </p:cNvSpPr>
          <p:nvPr>
            <p:ph idx="1"/>
          </p:nvPr>
        </p:nvSpPr>
        <p:spPr>
          <a:xfrm>
            <a:off x="1103312" y="1343026"/>
            <a:ext cx="8946541" cy="4905374"/>
          </a:xfrm>
        </p:spPr>
        <p:txBody>
          <a:bodyPr>
            <a:normAutofit fontScale="32500" lnSpcReduction="20000"/>
          </a:bodyPr>
          <a:lstStyle/>
          <a:p>
            <a:r>
              <a:rPr lang="fa-IR" sz="6200" b="1" dirty="0" smtClean="0"/>
              <a:t>دستگاه </a:t>
            </a:r>
            <a:r>
              <a:rPr lang="en-US" sz="6200" b="1" dirty="0" smtClean="0"/>
              <a:t>PET SCAN </a:t>
            </a:r>
            <a:endParaRPr lang="fa-IR" sz="6200" b="1" dirty="0" smtClean="0"/>
          </a:p>
          <a:p>
            <a:r>
              <a:rPr lang="fa-IR" sz="6200" b="1" dirty="0" smtClean="0"/>
              <a:t>رایدو دارو در</a:t>
            </a:r>
            <a:r>
              <a:rPr lang="en-US" sz="6200" b="1" dirty="0" smtClean="0"/>
              <a:t>PET</a:t>
            </a:r>
          </a:p>
          <a:p>
            <a:r>
              <a:rPr lang="fa-IR" sz="6200" b="1" dirty="0" smtClean="0"/>
              <a:t>دلایل کاهش تصاویر دستگاه </a:t>
            </a:r>
            <a:r>
              <a:rPr lang="en-US" sz="6200" b="1" dirty="0" smtClean="0"/>
              <a:t>PET </a:t>
            </a:r>
            <a:endParaRPr lang="fa-IR" sz="6200" b="1" dirty="0" smtClean="0"/>
          </a:p>
          <a:p>
            <a:r>
              <a:rPr lang="fa-IR" sz="6200" b="1" dirty="0" smtClean="0"/>
              <a:t>اثر دیگر اندام ها در کاهش تصویر </a:t>
            </a:r>
            <a:r>
              <a:rPr lang="en-US" sz="6200" b="1" dirty="0" smtClean="0"/>
              <a:t>PET</a:t>
            </a:r>
            <a:endParaRPr lang="fa-IR" sz="6200" b="1" dirty="0" smtClean="0"/>
          </a:p>
          <a:p>
            <a:r>
              <a:rPr lang="fa-IR" sz="6200" b="1" dirty="0" smtClean="0"/>
              <a:t>میزان جذب رادیو نوکلیید در بافت سرطانی</a:t>
            </a:r>
          </a:p>
          <a:p>
            <a:r>
              <a:rPr lang="fa-IR" sz="6200" b="1" dirty="0" smtClean="0"/>
              <a:t>فیزیک انتشار پوزیترون و فرایند نابودی زوج</a:t>
            </a:r>
          </a:p>
          <a:p>
            <a:r>
              <a:rPr lang="fa-IR" sz="6200" b="1" dirty="0" smtClean="0"/>
              <a:t>مدل سازی و افزایش کیفیت تصویر </a:t>
            </a:r>
          </a:p>
          <a:p>
            <a:r>
              <a:rPr lang="fa-IR" sz="6200" b="1" dirty="0" smtClean="0"/>
              <a:t>مونت کارلو </a:t>
            </a:r>
          </a:p>
          <a:p>
            <a:r>
              <a:rPr lang="fa-IR" sz="6200" b="1" dirty="0" smtClean="0"/>
              <a:t>شبکه عصبی مصنوعی </a:t>
            </a:r>
          </a:p>
          <a:p>
            <a:r>
              <a:rPr lang="fa-IR" sz="6200" b="1" dirty="0" smtClean="0"/>
              <a:t>پیچیدگی</a:t>
            </a:r>
          </a:p>
          <a:p>
            <a:r>
              <a:rPr lang="fa-IR" sz="6200" b="1" dirty="0" smtClean="0"/>
              <a:t>روش به کار گرفته شده </a:t>
            </a:r>
          </a:p>
          <a:p>
            <a:r>
              <a:rPr lang="fa-IR" sz="6200" b="1" dirty="0" smtClean="0"/>
              <a:t>نتیجه گیری </a:t>
            </a:r>
          </a:p>
          <a:p>
            <a:r>
              <a:rPr lang="fa-IR" sz="6200" b="1" dirty="0" smtClean="0"/>
              <a:t>نواوری</a:t>
            </a:r>
            <a:endParaRPr lang="en-US" sz="6200" b="1" dirty="0" smtClean="0"/>
          </a:p>
          <a:p>
            <a:endParaRPr lang="fa-IR" dirty="0"/>
          </a:p>
        </p:txBody>
      </p:sp>
    </p:spTree>
    <p:extLst>
      <p:ext uri="{BB962C8B-B14F-4D97-AF65-F5344CB8AC3E}">
        <p14:creationId xmlns:p14="http://schemas.microsoft.com/office/powerpoint/2010/main" val="686149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3907" y="828136"/>
            <a:ext cx="5092906" cy="1164566"/>
          </a:xfrm>
        </p:spPr>
        <p:txBody>
          <a:bodyPr/>
          <a:lstStyle/>
          <a:p>
            <a:pPr algn="ctr"/>
            <a:r>
              <a:rPr lang="fa-IR" b="1" dirty="0" smtClean="0"/>
              <a:t>دستگاه </a:t>
            </a:r>
            <a:r>
              <a:rPr lang="en-US" b="1" dirty="0" smtClean="0"/>
              <a:t>PET SCAN </a:t>
            </a:r>
            <a:endParaRPr lang="fa-IR" b="1" dirty="0"/>
          </a:p>
        </p:txBody>
      </p:sp>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2869" t="-12547" r="3209"/>
          <a:stretch/>
        </p:blipFill>
        <p:spPr>
          <a:xfrm>
            <a:off x="6694099" y="569343"/>
            <a:ext cx="5365630" cy="5145657"/>
          </a:xfrm>
        </p:spPr>
      </p:pic>
      <p:sp>
        <p:nvSpPr>
          <p:cNvPr id="4" name="Text Placeholder 3"/>
          <p:cNvSpPr>
            <a:spLocks noGrp="1"/>
          </p:cNvSpPr>
          <p:nvPr>
            <p:ph type="body" sz="half" idx="2"/>
          </p:nvPr>
        </p:nvSpPr>
        <p:spPr>
          <a:xfrm>
            <a:off x="1154954" y="2441275"/>
            <a:ext cx="5084979" cy="2587925"/>
          </a:xfrm>
        </p:spPr>
        <p:txBody>
          <a:bodyPr>
            <a:noAutofit/>
          </a:bodyPr>
          <a:lstStyle/>
          <a:p>
            <a:r>
              <a:rPr lang="fa-IR" sz="1800" b="1" dirty="0"/>
              <a:t>توموگرافی گسیل </a:t>
            </a:r>
            <a:r>
              <a:rPr lang="fa-IR" sz="1800" b="1" dirty="0" smtClean="0"/>
              <a:t>پوزیترون </a:t>
            </a:r>
            <a:r>
              <a:rPr lang="en-US" sz="1800" b="1" dirty="0" smtClean="0"/>
              <a:t>PET </a:t>
            </a:r>
            <a:r>
              <a:rPr lang="fa-IR" sz="1800" b="1" dirty="0" smtClean="0"/>
              <a:t> یک </a:t>
            </a:r>
            <a:r>
              <a:rPr lang="fa-IR" sz="1800" b="1" dirty="0"/>
              <a:t>تکنیک تصویربرداری مولکولی است که تصویر سه بعدی از فرآیندهای عملکردی در داخل بدن ارائه می دهد0 </a:t>
            </a:r>
            <a:r>
              <a:rPr lang="fa-IR" sz="1800" b="1" dirty="0" smtClean="0"/>
              <a:t>و </a:t>
            </a:r>
            <a:r>
              <a:rPr lang="fa-IR" sz="1800" b="1" dirty="0"/>
              <a:t>به پزشک </a:t>
            </a:r>
            <a:r>
              <a:rPr lang="fa-IR" sz="1800" b="1" dirty="0" smtClean="0"/>
              <a:t>این </a:t>
            </a:r>
            <a:r>
              <a:rPr lang="fa-IR" sz="1800" b="1" dirty="0"/>
              <a:t>امکان را می دهد تا مشکلات درون بدن </a:t>
            </a:r>
            <a:r>
              <a:rPr lang="fa-IR" sz="1800" b="1" dirty="0" smtClean="0"/>
              <a:t>را </a:t>
            </a:r>
            <a:r>
              <a:rPr lang="fa-IR" sz="1800" b="1" dirty="0"/>
              <a:t>جستجو کند. در طول اسکن از یک رنگ خاص با ردیاب های رادیواکتیو استفاده می شود. ردیاب توسط اندام‌ها و بافت‌های خاصی جذب می‌شود، که به پزشک اجازه می‌دهد تا میزان عملکرد اندام‌ها و بافت‌های </a:t>
            </a:r>
            <a:r>
              <a:rPr lang="fa-IR" sz="1800" b="1" dirty="0" smtClean="0"/>
              <a:t>را </a:t>
            </a:r>
            <a:r>
              <a:rPr lang="fa-IR" sz="1800" b="1" dirty="0"/>
              <a:t>تشخیص دهد.</a:t>
            </a:r>
          </a:p>
        </p:txBody>
      </p:sp>
    </p:spTree>
    <p:extLst>
      <p:ext uri="{BB962C8B-B14F-4D97-AF65-F5344CB8AC3E}">
        <p14:creationId xmlns:p14="http://schemas.microsoft.com/office/powerpoint/2010/main" val="26885601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716480"/>
          </a:xfrm>
        </p:spPr>
        <p:txBody>
          <a:bodyPr/>
          <a:lstStyle/>
          <a:p>
            <a:pPr algn="ctr"/>
            <a:r>
              <a:rPr lang="fa-IR" b="1" dirty="0" smtClean="0"/>
              <a:t>دستگاه </a:t>
            </a:r>
            <a:r>
              <a:rPr lang="en-US" b="1" dirty="0" smtClean="0"/>
              <a:t>PET</a:t>
            </a:r>
            <a:endParaRPr lang="fa-IR" b="1" dirty="0"/>
          </a:p>
        </p:txBody>
      </p:sp>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328" r="2925"/>
          <a:stretch/>
        </p:blipFill>
        <p:spPr>
          <a:xfrm>
            <a:off x="6737231" y="1143000"/>
            <a:ext cx="4390844" cy="4973128"/>
          </a:xfrm>
        </p:spPr>
      </p:pic>
      <p:sp>
        <p:nvSpPr>
          <p:cNvPr id="4" name="Text Placeholder 3"/>
          <p:cNvSpPr>
            <a:spLocks noGrp="1"/>
          </p:cNvSpPr>
          <p:nvPr>
            <p:ph type="body" sz="half" idx="2"/>
          </p:nvPr>
        </p:nvSpPr>
        <p:spPr>
          <a:xfrm>
            <a:off x="1154954" y="2967487"/>
            <a:ext cx="5084979" cy="2061713"/>
          </a:xfrm>
        </p:spPr>
        <p:txBody>
          <a:bodyPr>
            <a:normAutofit/>
          </a:bodyPr>
          <a:lstStyle/>
          <a:p>
            <a:r>
              <a:rPr lang="fa-IR" sz="1800" b="1" dirty="0"/>
              <a:t>از آنجا که برخی از بافت‌ها و بیماری‌های بیولوژیکی دارای درجه بالاتری از فعالیت شیمیایی نسبت به سایرین هستند، ردیاب در مناطقی با فعالیت شیمیایی بالاتر جمع می‌شود. در اسکن </a:t>
            </a:r>
            <a:r>
              <a:rPr lang="en-US" sz="1800" b="1" dirty="0"/>
              <a:t>PET، </a:t>
            </a:r>
            <a:r>
              <a:rPr lang="fa-IR" sz="1800" b="1" dirty="0"/>
              <a:t>این مناطق بیمار به صورت نقاط روشن ظاهر می شوند. این اسکن موارد مختلفی از جمله جریان خون، مصرف اکسیژن و نحوه استفاده بدن از قند را ارزیابی می </a:t>
            </a:r>
            <a:r>
              <a:rPr lang="fa-IR" sz="1800" b="1" dirty="0" smtClean="0"/>
              <a:t>کند.در دستگاه پت برای هر نوع سرطانی یک رادیو اکتیو </a:t>
            </a:r>
            <a:r>
              <a:rPr lang="fa-IR" sz="1800" b="1" dirty="0"/>
              <a:t>خاص </a:t>
            </a:r>
            <a:r>
              <a:rPr lang="fa-IR" sz="1800" b="1" dirty="0" smtClean="0"/>
              <a:t> به بدن تزریق می شود</a:t>
            </a:r>
            <a:endParaRPr lang="fa-IR" sz="1800" b="1" dirty="0"/>
          </a:p>
        </p:txBody>
      </p:sp>
    </p:spTree>
    <p:extLst>
      <p:ext uri="{BB962C8B-B14F-4D97-AF65-F5344CB8AC3E}">
        <p14:creationId xmlns:p14="http://schemas.microsoft.com/office/powerpoint/2010/main" val="528842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sz="3200" b="1" dirty="0" smtClean="0"/>
              <a:t>رادیو دارو در </a:t>
            </a:r>
            <a:r>
              <a:rPr lang="en-US" sz="3200" b="1" dirty="0" smtClean="0"/>
              <a:t>PET</a:t>
            </a:r>
            <a:r>
              <a:rPr lang="fa-IR" sz="3200" b="1" dirty="0" smtClean="0"/>
              <a:t> </a:t>
            </a:r>
            <a:endParaRPr lang="fa-IR" sz="3200" b="1"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61102" y="1233577"/>
            <a:ext cx="6041425" cy="3830129"/>
          </a:xfrm>
        </p:spPr>
      </p:pic>
      <p:sp>
        <p:nvSpPr>
          <p:cNvPr id="4" name="Text Placeholder 3"/>
          <p:cNvSpPr>
            <a:spLocks noGrp="1"/>
          </p:cNvSpPr>
          <p:nvPr>
            <p:ph type="body" sz="half" idx="2"/>
          </p:nvPr>
        </p:nvSpPr>
        <p:spPr/>
        <p:txBody>
          <a:bodyPr/>
          <a:lstStyle/>
          <a:p>
            <a:r>
              <a:rPr lang="en-US" sz="1800" b="1" dirty="0" smtClean="0"/>
              <a:t>18F</a:t>
            </a:r>
          </a:p>
          <a:p>
            <a:r>
              <a:rPr lang="en-US" sz="1800" b="1" dirty="0" err="1" smtClean="0"/>
              <a:t>FlUORODEOXYGLUCOSE</a:t>
            </a:r>
            <a:r>
              <a:rPr lang="en-US" sz="1800" b="1" dirty="0" smtClean="0"/>
              <a:t> </a:t>
            </a:r>
            <a:r>
              <a:rPr lang="fa-IR" sz="1800" b="1" dirty="0" smtClean="0"/>
              <a:t>که </a:t>
            </a:r>
            <a:r>
              <a:rPr lang="fa-IR" sz="1800" b="1" dirty="0"/>
              <a:t>معمولاً فلورودوکسی گلوکز نیز نامیده می شود و به اختصار </a:t>
            </a:r>
            <a:r>
              <a:rPr lang="en-US" sz="1800" b="1" dirty="0" smtClean="0"/>
              <a:t>FDG</a:t>
            </a:r>
            <a:r>
              <a:rPr lang="en-US" sz="1800" b="1" dirty="0"/>
              <a:t>، </a:t>
            </a:r>
            <a:r>
              <a:rPr lang="fa-IR" sz="1800" b="1" dirty="0" smtClean="0"/>
              <a:t>یا</a:t>
            </a:r>
            <a:r>
              <a:rPr lang="en-US" sz="1800" b="1" dirty="0" smtClean="0"/>
              <a:t>[18F]FDG </a:t>
            </a:r>
            <a:r>
              <a:rPr lang="fa-IR" sz="1800" b="1" dirty="0" smtClean="0"/>
              <a:t>نیز </a:t>
            </a:r>
            <a:r>
              <a:rPr lang="fa-IR" sz="1800" b="1" dirty="0"/>
              <a:t>نامیده می شود، یک رادیودارو است که به طور خاص در تصویربرداری رادیوگرافی مورد استفاده قرار می گیرد</a:t>
            </a:r>
            <a:r>
              <a:rPr lang="fa-IR" dirty="0"/>
              <a:t>.</a:t>
            </a:r>
          </a:p>
        </p:txBody>
      </p:sp>
    </p:spTree>
    <p:extLst>
      <p:ext uri="{BB962C8B-B14F-4D97-AF65-F5344CB8AC3E}">
        <p14:creationId xmlns:p14="http://schemas.microsoft.com/office/powerpoint/2010/main" val="992380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6" y="120771"/>
            <a:ext cx="6531180" cy="1682150"/>
          </a:xfrm>
        </p:spPr>
        <p:txBody>
          <a:bodyPr/>
          <a:lstStyle/>
          <a:p>
            <a:pPr algn="ctr"/>
            <a:r>
              <a:rPr lang="fa-IR" b="1" dirty="0" smtClean="0"/>
              <a:t>عواملی که سبب کاهش  کیفیت تصویر در </a:t>
            </a:r>
            <a:r>
              <a:rPr lang="en-US" b="1" dirty="0" smtClean="0"/>
              <a:t> </a:t>
            </a:r>
            <a:r>
              <a:rPr lang="en-US" dirty="0" smtClean="0"/>
              <a:t> </a:t>
            </a:r>
            <a:r>
              <a:rPr lang="en-US" b="1" dirty="0" smtClean="0"/>
              <a:t>PET </a:t>
            </a:r>
            <a:r>
              <a:rPr lang="fa-IR" b="1" dirty="0" smtClean="0"/>
              <a:t>می شوند </a:t>
            </a:r>
            <a:endParaRPr lang="fa-IR" b="1" dirty="0"/>
          </a:p>
        </p:txBody>
      </p:sp>
      <p:sp>
        <p:nvSpPr>
          <p:cNvPr id="3" name="Text Placeholder 2"/>
          <p:cNvSpPr>
            <a:spLocks noGrp="1"/>
          </p:cNvSpPr>
          <p:nvPr>
            <p:ph type="body" idx="1"/>
          </p:nvPr>
        </p:nvSpPr>
        <p:spPr>
          <a:xfrm>
            <a:off x="1154955" y="2061714"/>
            <a:ext cx="7842396" cy="4382218"/>
          </a:xfrm>
        </p:spPr>
        <p:txBody>
          <a:bodyPr/>
          <a:lstStyle/>
          <a:p>
            <a:pPr algn="ctr"/>
            <a:r>
              <a:rPr lang="fa-IR" b="1" dirty="0" smtClean="0">
                <a:solidFill>
                  <a:schemeClr val="tx1">
                    <a:lumMod val="95000"/>
                  </a:schemeClr>
                </a:solidFill>
              </a:rPr>
              <a:t>از ان جایی که تصاویر در مرحله تشخیص  یک بیماری بسیار کار ساز هستند و طرح و نقشه درمان را مشخص می کنند لذا کفیت تصاویر برای ما بسیار اهمیت دارد 0در اینجا ما برای بهبود هر چه بیشتر این تصاویرابتدا دلایل  کاهنده کیفیت تصاویر پت را مشخص کرده سپس راه حل هارا ارایه می دهیم 0این </a:t>
            </a:r>
            <a:r>
              <a:rPr lang="fa-IR" b="1" dirty="0">
                <a:solidFill>
                  <a:schemeClr val="tx1">
                    <a:lumMod val="95000"/>
                  </a:schemeClr>
                </a:solidFill>
              </a:rPr>
              <a:t>دسته از عوامل  می تواند به دلایلی همچون </a:t>
            </a:r>
            <a:r>
              <a:rPr lang="fa-IR" b="1" dirty="0" smtClean="0">
                <a:solidFill>
                  <a:schemeClr val="tx1">
                    <a:lumMod val="95000"/>
                  </a:schemeClr>
                </a:solidFill>
              </a:rPr>
              <a:t>:</a:t>
            </a:r>
          </a:p>
          <a:p>
            <a:pPr algn="ctr"/>
            <a:r>
              <a:rPr lang="fa-IR" b="1" dirty="0" smtClean="0">
                <a:solidFill>
                  <a:schemeClr val="tx1">
                    <a:lumMod val="95000"/>
                  </a:schemeClr>
                </a:solidFill>
              </a:rPr>
              <a:t>مسافت </a:t>
            </a:r>
            <a:r>
              <a:rPr lang="fa-IR" b="1" dirty="0">
                <a:solidFill>
                  <a:schemeClr val="tx1">
                    <a:lumMod val="95000"/>
                  </a:schemeClr>
                </a:solidFill>
              </a:rPr>
              <a:t>طی شده توسط پوزیترون قبل از نابودی ، اثر دیگر  قسمت های بدن </a:t>
            </a:r>
            <a:r>
              <a:rPr lang="fa-IR" b="1" dirty="0" smtClean="0">
                <a:solidFill>
                  <a:schemeClr val="tx1">
                    <a:lumMod val="95000"/>
                  </a:schemeClr>
                </a:solidFill>
              </a:rPr>
              <a:t> که مجاور </a:t>
            </a:r>
            <a:r>
              <a:rPr lang="fa-IR" b="1" dirty="0">
                <a:solidFill>
                  <a:schemeClr val="tx1">
                    <a:lumMod val="95000"/>
                  </a:schemeClr>
                </a:solidFill>
              </a:rPr>
              <a:t>بافت </a:t>
            </a:r>
            <a:r>
              <a:rPr lang="fa-IR" b="1" dirty="0" smtClean="0">
                <a:solidFill>
                  <a:schemeClr val="tx1">
                    <a:lumMod val="95000"/>
                  </a:schemeClr>
                </a:solidFill>
              </a:rPr>
              <a:t>هدف هستند  </a:t>
            </a:r>
            <a:r>
              <a:rPr lang="fa-IR" b="1" dirty="0">
                <a:solidFill>
                  <a:schemeClr val="tx1">
                    <a:lumMod val="95000"/>
                  </a:schemeClr>
                </a:solidFill>
              </a:rPr>
              <a:t>به خصوص در مورد سرطان کبد  و یا میزان جذب رادیو نوکلویید توسط بافت سرطانی اتفاق بیفتد </a:t>
            </a:r>
            <a:r>
              <a:rPr lang="fa-IR" dirty="0"/>
              <a:t>.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8553" y="4326147"/>
            <a:ext cx="4808149" cy="2355012"/>
          </a:xfrm>
          <a:prstGeom prst="rect">
            <a:avLst/>
          </a:prstGeom>
        </p:spPr>
      </p:pic>
    </p:spTree>
    <p:extLst>
      <p:ext uri="{BB962C8B-B14F-4D97-AF65-F5344CB8AC3E}">
        <p14:creationId xmlns:p14="http://schemas.microsoft.com/office/powerpoint/2010/main" val="3778384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6" y="3490227"/>
            <a:ext cx="8825657" cy="659080"/>
          </a:xfrm>
        </p:spPr>
        <p:txBody>
          <a:bodyPr/>
          <a:lstStyle/>
          <a:p>
            <a:pPr algn="ctr"/>
            <a:r>
              <a:rPr lang="fa-IR" b="1" dirty="0" smtClean="0"/>
              <a:t>میزان </a:t>
            </a:r>
            <a:r>
              <a:rPr lang="fa-IR" b="1" dirty="0"/>
              <a:t>جذب رادیو نوکلویید توسط بافت سرطانی </a:t>
            </a:r>
          </a:p>
        </p:txBody>
      </p:sp>
      <p:pic>
        <p:nvPicPr>
          <p:cNvPr id="5" name="Picture Placeholder 4"/>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489" t="-332" r="-489" b="4576"/>
          <a:stretch/>
        </p:blipFill>
        <p:spPr>
          <a:xfrm>
            <a:off x="3131387" y="302765"/>
            <a:ext cx="5141193" cy="3187461"/>
          </a:xfrm>
          <a:prstGeom prst="roundRect">
            <a:avLst>
              <a:gd name="adj" fmla="val 673"/>
            </a:avLst>
          </a:prstGeom>
        </p:spPr>
      </p:pic>
      <p:sp>
        <p:nvSpPr>
          <p:cNvPr id="4" name="Text Placeholder 3"/>
          <p:cNvSpPr>
            <a:spLocks noGrp="1"/>
          </p:cNvSpPr>
          <p:nvPr>
            <p:ph type="body" sz="half" idx="2"/>
          </p:nvPr>
        </p:nvSpPr>
        <p:spPr>
          <a:xfrm>
            <a:off x="1154956" y="4506462"/>
            <a:ext cx="8825656" cy="1354575"/>
          </a:xfrm>
        </p:spPr>
        <p:txBody>
          <a:bodyPr>
            <a:noAutofit/>
          </a:bodyPr>
          <a:lstStyle/>
          <a:p>
            <a:r>
              <a:rPr lang="fa-IR" sz="1800" b="1" dirty="0"/>
              <a:t>رادیو ردیاب </a:t>
            </a:r>
            <a:r>
              <a:rPr lang="en-US" sz="1800" b="1" dirty="0"/>
              <a:t>PET </a:t>
            </a:r>
            <a:r>
              <a:rPr lang="fa-IR" sz="1800" b="1" dirty="0"/>
              <a:t>مورد استفاده بالینی،-[18</a:t>
            </a:r>
            <a:r>
              <a:rPr lang="en-US" sz="1800" b="1" dirty="0"/>
              <a:t>F]-fluoro-2-deoxy-D-glucose (FDG) </a:t>
            </a:r>
            <a:r>
              <a:rPr lang="fa-IR" sz="1800" b="1" dirty="0"/>
              <a:t>افزایش متابولیسم سلولی گلوکز را به تصویر می کشد و به طور چشمگیری بر تشخیص اثر </a:t>
            </a:r>
            <a:r>
              <a:rPr lang="fa-IR" sz="1800" b="1" dirty="0" smtClean="0"/>
              <a:t>گذر است اماپس </a:t>
            </a:r>
            <a:r>
              <a:rPr lang="fa-IR" sz="1800" b="1" dirty="0"/>
              <a:t>از ازمایشات </a:t>
            </a:r>
            <a:r>
              <a:rPr lang="fa-IR" sz="1800" b="1" dirty="0" smtClean="0"/>
              <a:t>مشخص شد که </a:t>
            </a:r>
            <a:r>
              <a:rPr lang="en-US" sz="1800" b="1" dirty="0"/>
              <a:t>FDG </a:t>
            </a:r>
            <a:r>
              <a:rPr lang="fa-IR" sz="1800" b="1" dirty="0"/>
              <a:t>محدودیت های خاصی در تشخیص و تصویر برداری های سلول های اولیه سرطان کبد به دلیل جذب نسبتاً پایین دارد که این باعث می شود بسیاری از لیگاند های </a:t>
            </a:r>
            <a:r>
              <a:rPr lang="en-US" sz="1800" b="1" dirty="0"/>
              <a:t>PET </a:t>
            </a:r>
            <a:r>
              <a:rPr lang="fa-IR" sz="1800" b="1" dirty="0" smtClean="0"/>
              <a:t>معمولاً </a:t>
            </a:r>
            <a:r>
              <a:rPr lang="fa-IR" sz="1800" b="1" dirty="0"/>
              <a:t>جذب پس‌زمینه بالایی در کبد نشان می‌دهند که می‌تواند در تشخیص اختلال ایجاد </a:t>
            </a:r>
            <a:r>
              <a:rPr lang="fa-IR" sz="1800" b="1" dirty="0" smtClean="0"/>
              <a:t>کند یک    </a:t>
            </a:r>
            <a:r>
              <a:rPr lang="fa-IR" sz="1800" b="1" dirty="0"/>
              <a:t>مدل کوتاه </a:t>
            </a:r>
            <a:r>
              <a:rPr lang="en-US" sz="1800" b="1" dirty="0"/>
              <a:t>ZD2</a:t>
            </a:r>
            <a:r>
              <a:rPr lang="fa-IR" sz="1800" b="1" dirty="0"/>
              <a:t>رادیو لیگاند پپتیدی که </a:t>
            </a:r>
            <a:r>
              <a:rPr lang="en-US" sz="1800" b="1" dirty="0"/>
              <a:t>EDB-FN </a:t>
            </a:r>
            <a:r>
              <a:rPr lang="fa-IR" sz="1800" b="1" dirty="0"/>
              <a:t>را در ریزمحیط سرطان کبد هدف قرار می دهد برای تصویربرداری </a:t>
            </a:r>
            <a:r>
              <a:rPr lang="en-US" sz="1800" b="1" dirty="0"/>
              <a:t>PET </a:t>
            </a:r>
            <a:r>
              <a:rPr lang="fa-IR" sz="1800" b="1" dirty="0"/>
              <a:t>از </a:t>
            </a:r>
            <a:r>
              <a:rPr lang="en-US" sz="1800" b="1" dirty="0"/>
              <a:t>HCC </a:t>
            </a:r>
            <a:r>
              <a:rPr lang="fa-IR" sz="1800" b="1" dirty="0"/>
              <a:t>مناسب </a:t>
            </a:r>
            <a:r>
              <a:rPr lang="fa-IR" sz="1800" b="1" dirty="0" smtClean="0"/>
              <a:t>به جای </a:t>
            </a:r>
            <a:r>
              <a:rPr lang="en-US" sz="1800" b="1" dirty="0" smtClean="0"/>
              <a:t>FDG </a:t>
            </a:r>
            <a:r>
              <a:rPr lang="fa-IR" sz="1800" b="1" dirty="0" smtClean="0"/>
              <a:t> می تواند مفید باشد 0</a:t>
            </a:r>
            <a:endParaRPr lang="fa-IR" sz="1800" b="1" dirty="0"/>
          </a:p>
        </p:txBody>
      </p:sp>
    </p:spTree>
    <p:extLst>
      <p:ext uri="{BB962C8B-B14F-4D97-AF65-F5344CB8AC3E}">
        <p14:creationId xmlns:p14="http://schemas.microsoft.com/office/powerpoint/2010/main" val="3947531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956" y="129396"/>
            <a:ext cx="8825657" cy="1518249"/>
          </a:xfrm>
        </p:spPr>
        <p:txBody>
          <a:bodyPr/>
          <a:lstStyle/>
          <a:p>
            <a:pPr algn="ctr"/>
            <a:r>
              <a:rPr lang="fa-IR" b="1" dirty="0" smtClean="0"/>
              <a:t>اثر دیگر اندام ها در کیفیت  تصویر </a:t>
            </a:r>
            <a:r>
              <a:rPr lang="en-US" b="1" dirty="0" smtClean="0"/>
              <a:t>PET</a:t>
            </a:r>
            <a:endParaRPr lang="fa-IR" b="1" dirty="0"/>
          </a:p>
        </p:txBody>
      </p:sp>
      <p:sp>
        <p:nvSpPr>
          <p:cNvPr id="3" name="Text Placeholder 2"/>
          <p:cNvSpPr>
            <a:spLocks noGrp="1"/>
          </p:cNvSpPr>
          <p:nvPr>
            <p:ph type="body" idx="1"/>
          </p:nvPr>
        </p:nvSpPr>
        <p:spPr>
          <a:xfrm>
            <a:off x="1154955" y="1837426"/>
            <a:ext cx="6091234" cy="3800356"/>
          </a:xfrm>
        </p:spPr>
        <p:txBody>
          <a:bodyPr>
            <a:normAutofit fontScale="92500" lnSpcReduction="10000"/>
          </a:bodyPr>
          <a:lstStyle/>
          <a:p>
            <a:pPr algn="ctr"/>
            <a:r>
              <a:rPr lang="fa-IR" dirty="0"/>
              <a:t> </a:t>
            </a:r>
            <a:r>
              <a:rPr lang="fa-IR" b="1" dirty="0" smtClean="0">
                <a:solidFill>
                  <a:schemeClr val="tx1">
                    <a:lumMod val="95000"/>
                  </a:schemeClr>
                </a:solidFill>
              </a:rPr>
              <a:t>از انجایی که ارگان ها و اندام های بدن در کنار یکدیگر قرار گرفته اند خصوصا در ناحیه مدیال بدن ، لذا گاهی به هنگام تصویر برداری از یک بافت برای مثال کبد سایر بافت های مجاور کبد نیز بر تصویر اثرگذاشته و سبب بلور شدگی در تصویر پت </a:t>
            </a:r>
            <a:r>
              <a:rPr lang="fa-IR" b="1" dirty="0">
                <a:solidFill>
                  <a:schemeClr val="tx1">
                    <a:lumMod val="95000"/>
                  </a:schemeClr>
                </a:solidFill>
              </a:rPr>
              <a:t>می شوندچهارم با قرار دادن یک فانتوم کامل بدن انسان با یک تومور در داخل کبد ( یک چشمه گامای کروی با انرژی 511</a:t>
            </a:r>
            <a:r>
              <a:rPr lang="en-US" b="1" dirty="0" err="1">
                <a:solidFill>
                  <a:schemeClr val="tx1">
                    <a:lumMod val="95000"/>
                  </a:schemeClr>
                </a:solidFill>
              </a:rPr>
              <a:t>keV</a:t>
            </a:r>
            <a:r>
              <a:rPr lang="en-US" b="1" dirty="0">
                <a:solidFill>
                  <a:schemeClr val="tx1">
                    <a:lumMod val="95000"/>
                  </a:schemeClr>
                </a:solidFill>
              </a:rPr>
              <a:t> ) </a:t>
            </a:r>
            <a:r>
              <a:rPr lang="fa-IR" b="1" dirty="0" smtClean="0">
                <a:solidFill>
                  <a:schemeClr val="tx1">
                    <a:lumMod val="95000"/>
                  </a:schemeClr>
                </a:solidFill>
              </a:rPr>
              <a:t>)و </a:t>
            </a:r>
            <a:r>
              <a:rPr lang="fa-IR" b="1" dirty="0">
                <a:solidFill>
                  <a:schemeClr val="tx1">
                    <a:lumMod val="95000"/>
                  </a:schemeClr>
                </a:solidFill>
              </a:rPr>
              <a:t>قرار دادن آن در داخل حلقه‌ی پت، تصویربرداری از تومور کبدی شبیه‌سازی شد. برای بررسی اثر تک تک اندام‌های داخلی مجاور کبد بافت مورد نظر از فانتوم کامل بدن حذف گردید و تابع پاسخ آشکارساز پت در این حالت با تابع پاسخ آشکارساز پت برای فانتوم کامل بدن مقایسه شد. نتایج نشان داد که معده از میان اندام‌های مورد بررسی شامل قلب، کلیه، ریه و روده بیشترین اثر منفی را روی تصویربرداری از تومور کبدی </a:t>
            </a:r>
            <a:r>
              <a:rPr lang="fa-IR" b="1" dirty="0" smtClean="0">
                <a:solidFill>
                  <a:schemeClr val="tx1">
                    <a:lumMod val="95000"/>
                  </a:schemeClr>
                </a:solidFill>
              </a:rPr>
              <a:t>دارندکه نتایج نشان داد  </a:t>
            </a:r>
            <a:r>
              <a:rPr lang="fa-IR" b="1" dirty="0">
                <a:solidFill>
                  <a:schemeClr val="tx1">
                    <a:lumMod val="95000"/>
                  </a:schemeClr>
                </a:solidFill>
              </a:rPr>
              <a:t>با قراردادن پنجره‌ی انرژی به صورت </a:t>
            </a:r>
            <a:r>
              <a:rPr lang="fa-IR" b="1" dirty="0" smtClean="0">
                <a:solidFill>
                  <a:schemeClr val="tx1">
                    <a:lumMod val="95000"/>
                  </a:schemeClr>
                </a:solidFill>
              </a:rPr>
              <a:t>550-</a:t>
            </a:r>
            <a:r>
              <a:rPr lang="en-US" b="1" dirty="0" smtClean="0">
                <a:solidFill>
                  <a:schemeClr val="tx1">
                    <a:lumMod val="95000"/>
                  </a:schemeClr>
                </a:solidFill>
              </a:rPr>
              <a:t>   keV450  </a:t>
            </a:r>
            <a:r>
              <a:rPr lang="fa-IR" b="1" dirty="0">
                <a:solidFill>
                  <a:schemeClr val="tx1">
                    <a:lumMod val="95000"/>
                  </a:schemeClr>
                </a:solidFill>
              </a:rPr>
              <a:t>اثر پرتوهای پراکنده </a:t>
            </a:r>
            <a:r>
              <a:rPr lang="fa-IR" b="1" dirty="0" smtClean="0">
                <a:solidFill>
                  <a:schemeClr val="tx1">
                    <a:lumMod val="95000"/>
                  </a:schemeClr>
                </a:solidFill>
              </a:rPr>
              <a:t>را می توان </a:t>
            </a:r>
            <a:r>
              <a:rPr lang="fa-IR" b="1" dirty="0">
                <a:solidFill>
                  <a:schemeClr val="tx1">
                    <a:lumMod val="95000"/>
                  </a:schemeClr>
                </a:solidFill>
              </a:rPr>
              <a:t>به نحو مطلوبی کاهش داد</a:t>
            </a:r>
            <a:r>
              <a:rPr lang="fa-IR" b="1" dirty="0" smtClean="0">
                <a:solidFill>
                  <a:schemeClr val="tx1">
                    <a:lumMod val="95000"/>
                  </a:schemeClr>
                </a:solidFill>
              </a:rPr>
              <a:t>.</a:t>
            </a:r>
            <a:endParaRPr lang="fa-IR" b="1" dirty="0">
              <a:solidFill>
                <a:schemeClr val="tx1">
                  <a:lumMod val="95000"/>
                </a:schemeClr>
              </a:solidFill>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r="10544"/>
          <a:stretch/>
        </p:blipFill>
        <p:spPr>
          <a:xfrm>
            <a:off x="7882610" y="1647645"/>
            <a:ext cx="4196005" cy="4861404"/>
          </a:xfrm>
          <a:prstGeom prst="rect">
            <a:avLst/>
          </a:prstGeom>
        </p:spPr>
      </p:pic>
    </p:spTree>
    <p:extLst>
      <p:ext uri="{BB962C8B-B14F-4D97-AF65-F5344CB8AC3E}">
        <p14:creationId xmlns:p14="http://schemas.microsoft.com/office/powerpoint/2010/main" val="25059405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298</TotalTime>
  <Words>2238</Words>
  <Application>Microsoft Office PowerPoint</Application>
  <PresentationFormat>Widescreen</PresentationFormat>
  <Paragraphs>79</Paragraphs>
  <Slides>23</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29" baseType="lpstr">
      <vt:lpstr>Arial</vt:lpstr>
      <vt:lpstr>Century Gothic</vt:lpstr>
      <vt:lpstr>Times New Roman</vt:lpstr>
      <vt:lpstr>Wingdings 3</vt:lpstr>
      <vt:lpstr>Ion</vt:lpstr>
      <vt:lpstr>Package</vt:lpstr>
      <vt:lpstr>بسم الله الرحمن الرحیم</vt:lpstr>
      <vt:lpstr>موضوع پروژه: مطالعه اثر اندام های مجاورسرطان کبد در تصویر برداری pet با استفاده از روش مونت کارلو  موضوع مقاله اصلی : تصحیح دامنه پوزیترون بر اساس یادگیری عمیق تصاویر PET</vt:lpstr>
      <vt:lpstr>فهرست مطالب </vt:lpstr>
      <vt:lpstr>دستگاه PET SCAN </vt:lpstr>
      <vt:lpstr>دستگاه PET</vt:lpstr>
      <vt:lpstr>رادیو دارو در PET </vt:lpstr>
      <vt:lpstr>عواملی که سبب کاهش  کیفیت تصویر در   PET می شوند </vt:lpstr>
      <vt:lpstr>میزان جذب رادیو نوکلویید توسط بافت سرطانی </vt:lpstr>
      <vt:lpstr>اثر دیگر اندام ها در کیفیت  تصویر PET</vt:lpstr>
      <vt:lpstr>انتشار پوزیترون و فرایند نابودی زوج</vt:lpstr>
      <vt:lpstr>PowerPoint Presentation</vt:lpstr>
      <vt:lpstr>مدل سازی و افزایش کیفیت تصویر  </vt:lpstr>
      <vt:lpstr>مونت کارلو </vt:lpstr>
      <vt:lpstr>شبکه عصبی مصنوعی</vt:lpstr>
      <vt:lpstr>شبکه عصبی مصنوعی</vt:lpstr>
      <vt:lpstr>پیچیدگی</vt:lpstr>
      <vt:lpstr>PowerPoint Presentation</vt:lpstr>
      <vt:lpstr>شبکه عصبی مصنوعی </vt:lpstr>
      <vt:lpstr>روش به کار گرفته شده </vt:lpstr>
      <vt:lpstr>نتایج</vt:lpstr>
      <vt:lpstr>نواوری</vt:lpstr>
      <vt:lpstr>نواوری</vt:lpstr>
      <vt:lpstr>منابع</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بسم الله الرحمن الرحیم</dc:title>
  <dc:creator>7-seven</dc:creator>
  <cp:lastModifiedBy>7-seven</cp:lastModifiedBy>
  <cp:revision>24</cp:revision>
  <dcterms:created xsi:type="dcterms:W3CDTF">2023-05-28T09:30:48Z</dcterms:created>
  <dcterms:modified xsi:type="dcterms:W3CDTF">2023-05-28T14:29:12Z</dcterms:modified>
</cp:coreProperties>
</file>